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5" r:id="rId2"/>
    <p:sldId id="274" r:id="rId3"/>
    <p:sldId id="301" r:id="rId4"/>
    <p:sldId id="302" r:id="rId5"/>
    <p:sldId id="303" r:id="rId6"/>
    <p:sldId id="304" r:id="rId7"/>
    <p:sldId id="305" r:id="rId8"/>
    <p:sldId id="306" r:id="rId9"/>
    <p:sldId id="309" r:id="rId10"/>
    <p:sldId id="307" r:id="rId11"/>
    <p:sldId id="308" r:id="rId12"/>
    <p:sldId id="310" r:id="rId13"/>
    <p:sldId id="289" r:id="rId14"/>
    <p:sldId id="311" r:id="rId1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6816" userDrawn="1">
          <p15:clr>
            <a:srgbClr val="A4A3A4"/>
          </p15:clr>
        </p15:guide>
        <p15:guide id="3" pos="816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4B8EBB"/>
    <a:srgbClr val="42FEDF"/>
    <a:srgbClr val="00FF99"/>
    <a:srgbClr val="4110F4"/>
    <a:srgbClr val="C60A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79559" autoAdjust="0"/>
  </p:normalViewPr>
  <p:slideViewPr>
    <p:cSldViewPr>
      <p:cViewPr varScale="1">
        <p:scale>
          <a:sx n="98" d="100"/>
          <a:sy n="98" d="100"/>
        </p:scale>
        <p:origin x="114" y="468"/>
      </p:cViewPr>
      <p:guideLst>
        <p:guide pos="3840"/>
        <p:guide pos="6816"/>
        <p:guide pos="816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5" d="100"/>
          <a:sy n="95" d="100"/>
        </p:scale>
        <p:origin x="357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683857194020966E-2"/>
          <c:y val="4.6191957507366904E-2"/>
          <c:w val="0.66686208404200409"/>
          <c:h val="0.7456645028859226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Городское население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01.01.2022 2530 чел.</c:v>
                </c:pt>
                <c:pt idx="1">
                  <c:v>на 01.01.2023 2668 чел.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2132</c:v>
                </c:pt>
                <c:pt idx="1">
                  <c:v>2199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5D-465A-9937-355B8074E67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Сельское население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01.01.2022 2530 чел.</c:v>
                </c:pt>
                <c:pt idx="1">
                  <c:v>на 01.01.2023 2668 чел.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398</c:v>
                </c:pt>
                <c:pt idx="1">
                  <c:v>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5D-465A-9937-355B8074E67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cylinder"/>
        <c:axId val="74127872"/>
        <c:axId val="67706176"/>
        <c:axId val="0"/>
      </c:bar3DChart>
      <c:catAx>
        <c:axId val="74127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1" i="0" u="none" strike="noStrike" kern="1200" cap="all" spc="120" normalizeH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706176"/>
        <c:crosses val="autoZero"/>
        <c:auto val="1"/>
        <c:lblAlgn val="ctr"/>
        <c:lblOffset val="100"/>
        <c:noMultiLvlLbl val="0"/>
      </c:catAx>
      <c:valAx>
        <c:axId val="677061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4127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43C-4510-971A-C8504DF6BD5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43C-4510-971A-C8504DF6BD5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43C-4510-971A-C8504DF6BD5D}"/>
              </c:ext>
            </c:extLst>
          </c:dPt>
          <c:dLbls>
            <c:dLbl>
              <c:idx val="0"/>
              <c:layout>
                <c:manualLayout>
                  <c:x val="-0.17118721467077572"/>
                  <c:y val="8.213629775100669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43C-4510-971A-C8504DF6BD5D}"/>
                </c:ext>
              </c:extLst>
            </c:dLbl>
            <c:dLbl>
              <c:idx val="1"/>
              <c:layout>
                <c:manualLayout>
                  <c:x val="-0.15914066158325388"/>
                  <c:y val="2.691329905686371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43C-4510-971A-C8504DF6BD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10793.8</c:v>
                </c:pt>
                <c:pt idx="1">
                  <c:v>11700.2</c:v>
                </c:pt>
                <c:pt idx="2">
                  <c:v>44743.3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0D-4C43-BB3E-C656149321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200">
                <a:solidFill>
                  <a:srgbClr val="FF0000"/>
                </a:solidFill>
              </a:defRPr>
            </a:pPr>
            <a:r>
              <a:rPr lang="ru-RU" sz="2200" dirty="0" smtClean="0">
                <a:solidFill>
                  <a:srgbClr val="FF0000"/>
                </a:solidFill>
              </a:rPr>
              <a:t>2022 </a:t>
            </a:r>
            <a:r>
              <a:rPr lang="ru-RU" sz="2200" dirty="0">
                <a:solidFill>
                  <a:srgbClr val="FF0000"/>
                </a:solidFill>
              </a:rPr>
              <a:t>г. (тыс.руб.)</a:t>
            </a:r>
          </a:p>
        </c:rich>
      </c:tx>
      <c:layout>
        <c:manualLayout>
          <c:xMode val="edge"/>
          <c:yMode val="edge"/>
          <c:x val="0.38975917880469424"/>
          <c:y val="3.6893882280581783E-2"/>
        </c:manualLayout>
      </c:layout>
      <c:overlay val="0"/>
    </c:title>
    <c:autoTitleDeleted val="0"/>
    <c:view3D>
      <c:rotX val="75"/>
      <c:rotY val="0"/>
      <c:rAngAx val="0"/>
    </c:view3D>
    <c:floor>
      <c:thickness val="0"/>
    </c:floor>
    <c:sideWall>
      <c:thickness val="0"/>
      <c:spPr>
        <a:noFill/>
        <a:effectLst>
          <a:glow>
            <a:srgbClr val="4F81BD">
              <a:alpha val="40000"/>
            </a:srgbClr>
          </a:glow>
        </a:effectLst>
      </c:spPr>
    </c:sideWall>
    <c:backWall>
      <c:thickness val="0"/>
      <c:spPr>
        <a:noFill/>
        <a:effectLst>
          <a:glow>
            <a:srgbClr val="4F81BD">
              <a:alpha val="40000"/>
            </a:srgbClr>
          </a:glow>
        </a:effectLst>
      </c:spPr>
    </c:backWall>
    <c:plotArea>
      <c:layout>
        <c:manualLayout>
          <c:layoutTarget val="inner"/>
          <c:xMode val="edge"/>
          <c:yMode val="edge"/>
          <c:x val="0.49901638550066996"/>
          <c:y val="0.19920412883416994"/>
          <c:w val="0.44206578958213827"/>
          <c:h val="0.636475997616426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г.</c:v>
                </c:pt>
              </c:strCache>
            </c:strRef>
          </c:tx>
          <c:dPt>
            <c:idx val="0"/>
            <c:bubble3D val="0"/>
            <c:spPr>
              <a:solidFill>
                <a:srgbClr val="0070C0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1-D3C4-4863-AD15-2A756CBFF04D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D3C4-4863-AD15-2A756CBFF04D}"/>
              </c:ext>
            </c:extLst>
          </c:dPt>
          <c:dLbls>
            <c:dLbl>
              <c:idx val="0"/>
              <c:layout>
                <c:manualLayout>
                  <c:x val="-0.14188263554511565"/>
                  <c:y val="-0.197511920587046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998368150186355"/>
                      <c:h val="0.115372125567410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3C4-4863-AD15-2A756CBFF04D}"/>
                </c:ext>
              </c:extLst>
            </c:dLbl>
            <c:dLbl>
              <c:idx val="1"/>
              <c:layout>
                <c:manualLayout>
                  <c:x val="7.0630167407381053E-2"/>
                  <c:y val="0.122456960898605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3C4-4863-AD15-2A756CBFF0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Муниципальные программы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#\ ##0.0</c:formatCode>
                <c:ptCount val="2"/>
                <c:pt idx="0">
                  <c:v>54027.5</c:v>
                </c:pt>
                <c:pt idx="1">
                  <c:v>13349.2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C4-4863-AD15-2A756CBFF0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l"/>
      <c:layout>
        <c:manualLayout>
          <c:xMode val="edge"/>
          <c:yMode val="edge"/>
          <c:x val="1.1254812650941142E-2"/>
          <c:y val="0.40572815141751928"/>
          <c:w val="0.37194630125056921"/>
          <c:h val="0.31257941036854492"/>
        </c:manualLayout>
      </c:layout>
      <c:overlay val="0"/>
    </c:legend>
    <c:plotVisOnly val="1"/>
    <c:dispBlanksAs val="zero"/>
    <c:showDLblsOverMax val="0"/>
  </c:chart>
  <c:spPr>
    <a:scene3d>
      <a:camera prst="orthographicFront"/>
      <a:lightRig rig="threePt" dir="t"/>
    </a:scene3d>
    <a:sp3d>
      <a:bevelB/>
    </a:sp3d>
  </c:spPr>
  <c:txPr>
    <a:bodyPr/>
    <a:lstStyle/>
    <a:p>
      <a:pPr>
        <a:defRPr sz="1600"/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image" Target="../media/image22.jpeg"/><Relationship Id="rId4" Type="http://schemas.openxmlformats.org/officeDocument/2006/relationships/image" Target="../media/image2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image" Target="../media/image22.jpeg"/><Relationship Id="rId4" Type="http://schemas.openxmlformats.org/officeDocument/2006/relationships/image" Target="../media/image2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0878FE-9CE1-4A96-8669-89C751D2F22E}" type="doc">
      <dgm:prSet loTypeId="urn:microsoft.com/office/officeart/2005/8/layout/vList3#4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D3342DA6-0337-4856-B463-7D1BA9B51B92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000000"/>
              </a:solidFill>
              <a:latin typeface="Book Antiqua" pitchFamily="18" charset="0"/>
            </a:rPr>
            <a:t>              </a:t>
          </a:r>
          <a:r>
            <a:rPr lang="ru-RU" sz="18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Развитие частей территории МО «Вознесенское городское поселение"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4 151,6/ 4 151,6 –  100,0 % (6,16% от общего объема расходов)</a:t>
          </a:r>
          <a:endParaRPr lang="ru-RU" sz="1800" b="1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9944DD3-AF93-43B3-98A7-2B55F7380427}" type="parTrans" cxnId="{1C40AD94-1250-4B01-BE0B-26921F2C89A7}">
      <dgm:prSet/>
      <dgm:spPr/>
      <dgm:t>
        <a:bodyPr/>
        <a:lstStyle/>
        <a:p>
          <a:endParaRPr lang="ru-RU"/>
        </a:p>
      </dgm:t>
    </dgm:pt>
    <dgm:pt modelId="{16AC65E1-AF39-40B3-9BFB-546CCABA9CE0}" type="sibTrans" cxnId="{1C40AD94-1250-4B01-BE0B-26921F2C89A7}">
      <dgm:prSet/>
      <dgm:spPr/>
      <dgm:t>
        <a:bodyPr/>
        <a:lstStyle/>
        <a:p>
          <a:endParaRPr lang="ru-RU"/>
        </a:p>
      </dgm:t>
    </dgm:pt>
    <dgm:pt modelId="{C790D94B-708B-49E4-8D46-C48125D8CB5D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chemeClr val="dk1">
                <a:tint val="50000"/>
                <a:satMod val="300000"/>
              </a:schemeClr>
            </a:gs>
            <a:gs pos="16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</a:gra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000000"/>
              </a:solidFill>
              <a:latin typeface="+mj-lt"/>
            </a:rPr>
            <a:t>"Развитие сети автомобильных дорог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000000"/>
              </a:solidFill>
              <a:latin typeface="+mj-lt"/>
            </a:rPr>
            <a:t>МО "Вознесенское городское поселение"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000000"/>
              </a:solidFill>
              <a:latin typeface="+mj-lt"/>
            </a:rPr>
            <a:t>6911,2/ 6858,7–  99,2 </a:t>
          </a:r>
          <a:r>
            <a:rPr lang="ru-RU" sz="1800" b="1" smtClean="0">
              <a:solidFill>
                <a:srgbClr val="000000"/>
              </a:solidFill>
              <a:latin typeface="+mj-lt"/>
            </a:rPr>
            <a:t>% (10,18% </a:t>
          </a:r>
          <a:r>
            <a:rPr lang="ru-RU" sz="1800" b="1" dirty="0" smtClean="0">
              <a:solidFill>
                <a:srgbClr val="000000"/>
              </a:solidFill>
              <a:latin typeface="+mj-lt"/>
            </a:rPr>
            <a:t>от общего объема расходов) </a:t>
          </a:r>
          <a:endParaRPr lang="ru-RU" sz="1800" b="1" dirty="0">
            <a:solidFill>
              <a:srgbClr val="000000"/>
            </a:solidFill>
            <a:latin typeface="+mj-lt"/>
          </a:endParaRPr>
        </a:p>
      </dgm:t>
    </dgm:pt>
    <dgm:pt modelId="{E753FFDF-FA18-4C64-8477-E5C2DFE9AE0B}" type="sibTrans" cxnId="{AFBB63E1-1A25-4EBC-ACCA-58616C070558}">
      <dgm:prSet/>
      <dgm:spPr/>
      <dgm:t>
        <a:bodyPr/>
        <a:lstStyle/>
        <a:p>
          <a:endParaRPr lang="ru-RU"/>
        </a:p>
      </dgm:t>
    </dgm:pt>
    <dgm:pt modelId="{D53E0B19-F36A-438F-B4F4-4A2B3BEF1D4C}" type="parTrans" cxnId="{AFBB63E1-1A25-4EBC-ACCA-58616C070558}">
      <dgm:prSet/>
      <dgm:spPr/>
      <dgm:t>
        <a:bodyPr/>
        <a:lstStyle/>
        <a:p>
          <a:endParaRPr lang="ru-RU"/>
        </a:p>
      </dgm:t>
    </dgm:pt>
    <dgm:pt modelId="{FF6CA5D2-B99E-4C37-B9CB-F3CF432E15E9}">
      <dgm:prSet phldrT="[Текст]" custT="1"/>
      <dgm:sp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000000"/>
              </a:solidFill>
              <a:latin typeface="+mj-lt"/>
            </a:rPr>
            <a:t>«Обеспечение безопасности жизнедеятельности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000000"/>
              </a:solidFill>
              <a:latin typeface="+mj-lt"/>
            </a:rPr>
            <a:t>Вознесенского городского поселения" -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000000"/>
              </a:solidFill>
              <a:latin typeface="+mj-lt"/>
            </a:rPr>
            <a:t>10,1 / 10,1 – 100,0% (0,01% от общего объема расходов)</a:t>
          </a:r>
          <a:endParaRPr lang="ru-RU" sz="1800" b="1" dirty="0">
            <a:solidFill>
              <a:srgbClr val="000000"/>
            </a:solidFill>
            <a:latin typeface="+mj-lt"/>
          </a:endParaRPr>
        </a:p>
      </dgm:t>
    </dgm:pt>
    <dgm:pt modelId="{22C95A58-A223-407B-BF24-27DAC135E125}" type="sibTrans" cxnId="{30704026-224F-4CEB-8980-A41FA2BCFEDE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C78B941C-1FC4-43AA-969B-1C14260D077B}" type="parTrans" cxnId="{30704026-224F-4CEB-8980-A41FA2BCFEDE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34A85B8A-B41F-4DEF-88A8-BC672AFF42DC}">
      <dgm:prSet custT="1"/>
      <dgm:spPr>
        <a:gradFill rotWithShape="0">
          <a:gsLst>
            <a:gs pos="0">
              <a:schemeClr val="tx2">
                <a:lumMod val="40000"/>
                <a:lumOff val="6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         "Управление муниципальной собственностью и земельными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ресурсами МО "Вознесенское городское поселение" –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907,4/907,4 –  100,0 % (1,35% от общего объема расходов)</a:t>
          </a:r>
          <a:endParaRPr lang="ru-RU" sz="1800" b="1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0D3146F-261E-4014-9BBC-7EF56EC78B84}" type="parTrans" cxnId="{4A55331E-81D2-4551-9DA5-4E785E3B8AFC}">
      <dgm:prSet/>
      <dgm:spPr/>
      <dgm:t>
        <a:bodyPr/>
        <a:lstStyle/>
        <a:p>
          <a:endParaRPr lang="ru-RU"/>
        </a:p>
      </dgm:t>
    </dgm:pt>
    <dgm:pt modelId="{CE6440E9-FE15-4A37-94D3-E90179D1BB01}" type="sibTrans" cxnId="{4A55331E-81D2-4551-9DA5-4E785E3B8AFC}">
      <dgm:prSet/>
      <dgm:spPr/>
      <dgm:t>
        <a:bodyPr/>
        <a:lstStyle/>
        <a:p>
          <a:endParaRPr lang="ru-RU"/>
        </a:p>
      </dgm:t>
    </dgm:pt>
    <dgm:pt modelId="{6C7F219B-1CC7-4404-9DF6-ADB22179A848}" type="pres">
      <dgm:prSet presAssocID="{A30878FE-9CE1-4A96-8669-89C751D2F22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E3B0D2-0C3B-4BCC-A142-2848E207F950}" type="pres">
      <dgm:prSet presAssocID="{D3342DA6-0337-4856-B463-7D1BA9B51B92}" presName="composite" presStyleCnt="0"/>
      <dgm:spPr/>
    </dgm:pt>
    <dgm:pt modelId="{CADF3661-1512-4AE4-A19C-BA4A39AFE1CD}" type="pres">
      <dgm:prSet presAssocID="{D3342DA6-0337-4856-B463-7D1BA9B51B92}" presName="imgShp" presStyleLbl="fgImgPlace1" presStyleIdx="0" presStyleCnt="4" custScaleX="161204" custScaleY="164840" custLinFactX="-5623" custLinFactNeighborX="-100000" custLinFactNeighborY="3354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ru-RU"/>
        </a:p>
      </dgm:t>
    </dgm:pt>
    <dgm:pt modelId="{8924A1E6-2B63-40DC-8C89-DCD63585362F}" type="pres">
      <dgm:prSet presAssocID="{D3342DA6-0337-4856-B463-7D1BA9B51B92}" presName="txShp" presStyleLbl="node1" presStyleIdx="0" presStyleCnt="4" custScaleX="150376" custScaleY="175992" custLinFactNeighborX="19762" custLinFactNeighborY="330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F5C4EB-47FC-4635-881C-B62D64F461DB}" type="pres">
      <dgm:prSet presAssocID="{16AC65E1-AF39-40B3-9BFB-546CCABA9CE0}" presName="spacing" presStyleCnt="0"/>
      <dgm:spPr/>
    </dgm:pt>
    <dgm:pt modelId="{C3509B6E-B45F-459A-878A-757CB5C21BBC}" type="pres">
      <dgm:prSet presAssocID="{34A85B8A-B41F-4DEF-88A8-BC672AFF42DC}" presName="composite" presStyleCnt="0"/>
      <dgm:spPr/>
    </dgm:pt>
    <dgm:pt modelId="{7580BEEC-A6B9-4C71-B8EF-3CE5FA105F57}" type="pres">
      <dgm:prSet presAssocID="{34A85B8A-B41F-4DEF-88A8-BC672AFF42DC}" presName="imgShp" presStyleLbl="fgImgPlace1" presStyleIdx="1" presStyleCnt="4" custScaleX="185614" custScaleY="182677" custLinFactNeighborX="-92042" custLinFactNeighborY="912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ru-RU"/>
        </a:p>
      </dgm:t>
    </dgm:pt>
    <dgm:pt modelId="{7BA9F990-0EC3-4453-AA60-274977B13297}" type="pres">
      <dgm:prSet presAssocID="{34A85B8A-B41F-4DEF-88A8-BC672AFF42DC}" presName="txShp" presStyleLbl="node1" presStyleIdx="1" presStyleCnt="4" custAng="0" custScaleX="150376" custScaleY="183869" custLinFactNeighborX="1394" custLinFactNeighborY="126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527C99-3464-4538-A8FD-6A579B790915}" type="pres">
      <dgm:prSet presAssocID="{CE6440E9-FE15-4A37-94D3-E90179D1BB01}" presName="spacing" presStyleCnt="0"/>
      <dgm:spPr/>
    </dgm:pt>
    <dgm:pt modelId="{37AFA313-60A1-4C74-B666-F0E3FDB8DA05}" type="pres">
      <dgm:prSet presAssocID="{FF6CA5D2-B99E-4C37-B9CB-F3CF432E15E9}" presName="composite" presStyleCnt="0"/>
      <dgm:spPr/>
      <dgm:t>
        <a:bodyPr/>
        <a:lstStyle/>
        <a:p>
          <a:endParaRPr lang="ru-RU"/>
        </a:p>
      </dgm:t>
    </dgm:pt>
    <dgm:pt modelId="{9641D988-F56D-4DC9-8022-0EDAAFB45522}" type="pres">
      <dgm:prSet presAssocID="{FF6CA5D2-B99E-4C37-B9CB-F3CF432E15E9}" presName="imgShp" presStyleLbl="fgImgPlace1" presStyleIdx="2" presStyleCnt="4" custScaleX="171465" custScaleY="173406" custLinFactNeighborX="-75482" custLinFactNeighborY="446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  <dgm:t>
        <a:bodyPr/>
        <a:lstStyle/>
        <a:p>
          <a:endParaRPr lang="ru-RU"/>
        </a:p>
      </dgm:t>
    </dgm:pt>
    <dgm:pt modelId="{8E4257BA-7F50-453F-B87F-4E09F6486216}" type="pres">
      <dgm:prSet presAssocID="{FF6CA5D2-B99E-4C37-B9CB-F3CF432E15E9}" presName="txShp" presStyleLbl="node1" presStyleIdx="2" presStyleCnt="4" custScaleX="149830" custScaleY="159769" custLinFactNeighborX="273" custLinFactNeighborY="17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6DE6F2-F893-4C0C-AA5D-8E6AEDCDA962}" type="pres">
      <dgm:prSet presAssocID="{22C95A58-A223-407B-BF24-27DAC135E125}" presName="spacing" presStyleCnt="0"/>
      <dgm:spPr/>
      <dgm:t>
        <a:bodyPr/>
        <a:lstStyle/>
        <a:p>
          <a:endParaRPr lang="ru-RU"/>
        </a:p>
      </dgm:t>
    </dgm:pt>
    <dgm:pt modelId="{3A0FD763-07A4-4A72-B250-D12CDC32F12C}" type="pres">
      <dgm:prSet presAssocID="{C790D94B-708B-49E4-8D46-C48125D8CB5D}" presName="composite" presStyleCnt="0"/>
      <dgm:spPr/>
    </dgm:pt>
    <dgm:pt modelId="{C8260233-332B-4EFE-9308-D573B140EDB7}" type="pres">
      <dgm:prSet presAssocID="{C790D94B-708B-49E4-8D46-C48125D8CB5D}" presName="imgShp" presStyleLbl="fgImgPlace1" presStyleIdx="3" presStyleCnt="4" custScaleX="190874" custScaleY="155925" custLinFactNeighborX="-72433" custLinFactNeighborY="341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ru-RU"/>
        </a:p>
      </dgm:t>
    </dgm:pt>
    <dgm:pt modelId="{D5336334-B383-4DD0-A3DA-E55ED77891D6}" type="pres">
      <dgm:prSet presAssocID="{C790D94B-708B-49E4-8D46-C48125D8CB5D}" presName="txShp" presStyleLbl="node1" presStyleIdx="3" presStyleCnt="4" custScaleX="150376" custScaleY="1604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FCB245-F429-4698-B925-57281CAEFC4B}" type="presOf" srcId="{C790D94B-708B-49E4-8D46-C48125D8CB5D}" destId="{D5336334-B383-4DD0-A3DA-E55ED77891D6}" srcOrd="0" destOrd="0" presId="urn:microsoft.com/office/officeart/2005/8/layout/vList3#4"/>
    <dgm:cxn modelId="{813AEB3C-E332-465D-ADEA-52913083BF53}" type="presOf" srcId="{FF6CA5D2-B99E-4C37-B9CB-F3CF432E15E9}" destId="{8E4257BA-7F50-453F-B87F-4E09F6486216}" srcOrd="0" destOrd="0" presId="urn:microsoft.com/office/officeart/2005/8/layout/vList3#4"/>
    <dgm:cxn modelId="{4A55331E-81D2-4551-9DA5-4E785E3B8AFC}" srcId="{A30878FE-9CE1-4A96-8669-89C751D2F22E}" destId="{34A85B8A-B41F-4DEF-88A8-BC672AFF42DC}" srcOrd="1" destOrd="0" parTransId="{90D3146F-261E-4014-9BBC-7EF56EC78B84}" sibTransId="{CE6440E9-FE15-4A37-94D3-E90179D1BB01}"/>
    <dgm:cxn modelId="{AFBB63E1-1A25-4EBC-ACCA-58616C070558}" srcId="{A30878FE-9CE1-4A96-8669-89C751D2F22E}" destId="{C790D94B-708B-49E4-8D46-C48125D8CB5D}" srcOrd="3" destOrd="0" parTransId="{D53E0B19-F36A-438F-B4F4-4A2B3BEF1D4C}" sibTransId="{E753FFDF-FA18-4C64-8477-E5C2DFE9AE0B}"/>
    <dgm:cxn modelId="{4F7B0913-98DD-438C-8FD1-77A4EA1247EC}" type="presOf" srcId="{A30878FE-9CE1-4A96-8669-89C751D2F22E}" destId="{6C7F219B-1CC7-4404-9DF6-ADB22179A848}" srcOrd="0" destOrd="0" presId="urn:microsoft.com/office/officeart/2005/8/layout/vList3#4"/>
    <dgm:cxn modelId="{53ACC3C6-D4F9-487C-95FD-1C3D9A5D68DC}" type="presOf" srcId="{D3342DA6-0337-4856-B463-7D1BA9B51B92}" destId="{8924A1E6-2B63-40DC-8C89-DCD63585362F}" srcOrd="0" destOrd="0" presId="urn:microsoft.com/office/officeart/2005/8/layout/vList3#4"/>
    <dgm:cxn modelId="{A3B9FD47-0BDB-41D6-903D-F5BB8CE32C20}" type="presOf" srcId="{34A85B8A-B41F-4DEF-88A8-BC672AFF42DC}" destId="{7BA9F990-0EC3-4453-AA60-274977B13297}" srcOrd="0" destOrd="0" presId="urn:microsoft.com/office/officeart/2005/8/layout/vList3#4"/>
    <dgm:cxn modelId="{1C40AD94-1250-4B01-BE0B-26921F2C89A7}" srcId="{A30878FE-9CE1-4A96-8669-89C751D2F22E}" destId="{D3342DA6-0337-4856-B463-7D1BA9B51B92}" srcOrd="0" destOrd="0" parTransId="{59944DD3-AF93-43B3-98A7-2B55F7380427}" sibTransId="{16AC65E1-AF39-40B3-9BFB-546CCABA9CE0}"/>
    <dgm:cxn modelId="{30704026-224F-4CEB-8980-A41FA2BCFEDE}" srcId="{A30878FE-9CE1-4A96-8669-89C751D2F22E}" destId="{FF6CA5D2-B99E-4C37-B9CB-F3CF432E15E9}" srcOrd="2" destOrd="0" parTransId="{C78B941C-1FC4-43AA-969B-1C14260D077B}" sibTransId="{22C95A58-A223-407B-BF24-27DAC135E125}"/>
    <dgm:cxn modelId="{5D6B74AA-C43A-4FB0-A94F-A185D16AC8A1}" type="presParOf" srcId="{6C7F219B-1CC7-4404-9DF6-ADB22179A848}" destId="{B2E3B0D2-0C3B-4BCC-A142-2848E207F950}" srcOrd="0" destOrd="0" presId="urn:microsoft.com/office/officeart/2005/8/layout/vList3#4"/>
    <dgm:cxn modelId="{DEB27D38-0750-4C76-8B45-F9104724AE69}" type="presParOf" srcId="{B2E3B0D2-0C3B-4BCC-A142-2848E207F950}" destId="{CADF3661-1512-4AE4-A19C-BA4A39AFE1CD}" srcOrd="0" destOrd="0" presId="urn:microsoft.com/office/officeart/2005/8/layout/vList3#4"/>
    <dgm:cxn modelId="{361551CF-B93D-484B-BCA6-E122F6A5454C}" type="presParOf" srcId="{B2E3B0D2-0C3B-4BCC-A142-2848E207F950}" destId="{8924A1E6-2B63-40DC-8C89-DCD63585362F}" srcOrd="1" destOrd="0" presId="urn:microsoft.com/office/officeart/2005/8/layout/vList3#4"/>
    <dgm:cxn modelId="{DCBAF9F6-A7FB-4BA0-8733-1E83879FB9D4}" type="presParOf" srcId="{6C7F219B-1CC7-4404-9DF6-ADB22179A848}" destId="{FAF5C4EB-47FC-4635-881C-B62D64F461DB}" srcOrd="1" destOrd="0" presId="urn:microsoft.com/office/officeart/2005/8/layout/vList3#4"/>
    <dgm:cxn modelId="{2C0C7545-C941-4CCF-A5BC-7AF105DD020C}" type="presParOf" srcId="{6C7F219B-1CC7-4404-9DF6-ADB22179A848}" destId="{C3509B6E-B45F-459A-878A-757CB5C21BBC}" srcOrd="2" destOrd="0" presId="urn:microsoft.com/office/officeart/2005/8/layout/vList3#4"/>
    <dgm:cxn modelId="{7824C8CE-3FD3-463B-8645-CE12CF1F4951}" type="presParOf" srcId="{C3509B6E-B45F-459A-878A-757CB5C21BBC}" destId="{7580BEEC-A6B9-4C71-B8EF-3CE5FA105F57}" srcOrd="0" destOrd="0" presId="urn:microsoft.com/office/officeart/2005/8/layout/vList3#4"/>
    <dgm:cxn modelId="{471EF2C9-2B5E-4EAD-BFB8-BF755B55DF4C}" type="presParOf" srcId="{C3509B6E-B45F-459A-878A-757CB5C21BBC}" destId="{7BA9F990-0EC3-4453-AA60-274977B13297}" srcOrd="1" destOrd="0" presId="urn:microsoft.com/office/officeart/2005/8/layout/vList3#4"/>
    <dgm:cxn modelId="{3776B4BE-6D97-439A-B5CB-8FAF5D15EB28}" type="presParOf" srcId="{6C7F219B-1CC7-4404-9DF6-ADB22179A848}" destId="{6D527C99-3464-4538-A8FD-6A579B790915}" srcOrd="3" destOrd="0" presId="urn:microsoft.com/office/officeart/2005/8/layout/vList3#4"/>
    <dgm:cxn modelId="{0D6A0987-A4D6-431A-B82E-A40514F56D28}" type="presParOf" srcId="{6C7F219B-1CC7-4404-9DF6-ADB22179A848}" destId="{37AFA313-60A1-4C74-B666-F0E3FDB8DA05}" srcOrd="4" destOrd="0" presId="urn:microsoft.com/office/officeart/2005/8/layout/vList3#4"/>
    <dgm:cxn modelId="{61B37B0A-508B-479A-8692-569DE8D7A4FB}" type="presParOf" srcId="{37AFA313-60A1-4C74-B666-F0E3FDB8DA05}" destId="{9641D988-F56D-4DC9-8022-0EDAAFB45522}" srcOrd="0" destOrd="0" presId="urn:microsoft.com/office/officeart/2005/8/layout/vList3#4"/>
    <dgm:cxn modelId="{64462DCE-36DA-4954-A134-C3205709279F}" type="presParOf" srcId="{37AFA313-60A1-4C74-B666-F0E3FDB8DA05}" destId="{8E4257BA-7F50-453F-B87F-4E09F6486216}" srcOrd="1" destOrd="0" presId="urn:microsoft.com/office/officeart/2005/8/layout/vList3#4"/>
    <dgm:cxn modelId="{54770004-2372-4916-909A-2E1A1EED5010}" type="presParOf" srcId="{6C7F219B-1CC7-4404-9DF6-ADB22179A848}" destId="{8C6DE6F2-F893-4C0C-AA5D-8E6AEDCDA962}" srcOrd="5" destOrd="0" presId="urn:microsoft.com/office/officeart/2005/8/layout/vList3#4"/>
    <dgm:cxn modelId="{318C4FFA-7F15-48B6-AE3D-0B79A1061BC1}" type="presParOf" srcId="{6C7F219B-1CC7-4404-9DF6-ADB22179A848}" destId="{3A0FD763-07A4-4A72-B250-D12CDC32F12C}" srcOrd="6" destOrd="0" presId="urn:microsoft.com/office/officeart/2005/8/layout/vList3#4"/>
    <dgm:cxn modelId="{F0B5090B-1661-422B-A844-5D46A729A9D9}" type="presParOf" srcId="{3A0FD763-07A4-4A72-B250-D12CDC32F12C}" destId="{C8260233-332B-4EFE-9308-D573B140EDB7}" srcOrd="0" destOrd="0" presId="urn:microsoft.com/office/officeart/2005/8/layout/vList3#4"/>
    <dgm:cxn modelId="{9F4AF85C-60C8-44C4-86CD-6B6CD756C46C}" type="presParOf" srcId="{3A0FD763-07A4-4A72-B250-D12CDC32F12C}" destId="{D5336334-B383-4DD0-A3DA-E55ED77891D6}" srcOrd="1" destOrd="0" presId="urn:microsoft.com/office/officeart/2005/8/layout/vList3#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0878FE-9CE1-4A96-8669-89C751D2F22E}" type="doc">
      <dgm:prSet loTypeId="urn:microsoft.com/office/officeart/2005/8/layout/vList3#4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D3342DA6-0337-4856-B463-7D1BA9B51B92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gradFill flip="none" rotWithShape="1">
          <a:gsLst>
            <a:gs pos="0">
              <a:srgbClr val="DDEBCF"/>
            </a:gs>
            <a:gs pos="64000">
              <a:srgbClr val="9CB86E"/>
            </a:gs>
            <a:gs pos="100000">
              <a:srgbClr val="156B13"/>
            </a:gs>
          </a:gsLst>
          <a:lin ang="5400000" scaled="0"/>
          <a:tileRect/>
        </a:gra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000000"/>
              </a:solidFill>
              <a:latin typeface="Book Antiqua" pitchFamily="18" charset="0"/>
            </a:rPr>
            <a:t>        </a:t>
          </a:r>
          <a:r>
            <a:rPr lang="ru-RU" sz="1800" b="1" dirty="0" smtClean="0">
              <a:solidFill>
                <a:srgbClr val="000000"/>
              </a:solidFill>
              <a:latin typeface="+mj-lt"/>
            </a:rPr>
            <a:t>"Стимулирование экономической активности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000000"/>
              </a:solidFill>
              <a:latin typeface="+mj-lt"/>
            </a:rPr>
            <a:t>в Вознесенском городском поселении»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000000"/>
              </a:solidFill>
              <a:latin typeface="+mj-lt"/>
            </a:rPr>
            <a:t> 50,0/ 50,0 –  100,0 % (0,07% от общего объема расходов)</a:t>
          </a:r>
          <a:endParaRPr lang="ru-RU" sz="1800" b="1" dirty="0">
            <a:solidFill>
              <a:srgbClr val="000000"/>
            </a:solidFill>
            <a:latin typeface="+mj-lt"/>
          </a:endParaRPr>
        </a:p>
      </dgm:t>
    </dgm:pt>
    <dgm:pt modelId="{59944DD3-AF93-43B3-98A7-2B55F7380427}" type="parTrans" cxnId="{1C40AD94-1250-4B01-BE0B-26921F2C89A7}">
      <dgm:prSet/>
      <dgm:spPr/>
      <dgm:t>
        <a:bodyPr/>
        <a:lstStyle/>
        <a:p>
          <a:endParaRPr lang="ru-RU"/>
        </a:p>
      </dgm:t>
    </dgm:pt>
    <dgm:pt modelId="{16AC65E1-AF39-40B3-9BFB-546CCABA9CE0}" type="sibTrans" cxnId="{1C40AD94-1250-4B01-BE0B-26921F2C89A7}">
      <dgm:prSet/>
      <dgm:spPr/>
      <dgm:t>
        <a:bodyPr/>
        <a:lstStyle/>
        <a:p>
          <a:endParaRPr lang="ru-RU"/>
        </a:p>
      </dgm:t>
    </dgm:pt>
    <dgm:pt modelId="{C790D94B-708B-49E4-8D46-C48125D8CB5D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000000"/>
              </a:solidFill>
              <a:latin typeface="Book Antiqua" pitchFamily="18" charset="0"/>
            </a:rPr>
            <a:t>             «</a:t>
          </a:r>
          <a:r>
            <a:rPr lang="ru-RU" sz="1800" b="1" dirty="0" smtClean="0">
              <a:solidFill>
                <a:srgbClr val="000000"/>
              </a:solidFill>
              <a:latin typeface="+mj-lt"/>
            </a:rPr>
            <a:t>Развитие сферы культуры в Вознесенском городском поселении</a:t>
          </a:r>
          <a:r>
            <a:rPr lang="ru-RU" sz="1800" b="1" dirty="0" smtClean="0">
              <a:solidFill>
                <a:srgbClr val="000000"/>
              </a:solidFill>
              <a:latin typeface="Book Antiqua" pitchFamily="18" charset="0"/>
            </a:rPr>
            <a:t>" -</a:t>
          </a:r>
          <a:r>
            <a:rPr lang="ru-RU" sz="1800" b="1" dirty="0" smtClean="0">
              <a:solidFill>
                <a:srgbClr val="000000"/>
              </a:solidFill>
              <a:latin typeface="+mj-lt"/>
            </a:rPr>
            <a:t>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000000"/>
              </a:solidFill>
              <a:latin typeface="+mj-lt"/>
            </a:rPr>
            <a:t>             10229,4/ 10229,4 –  100,0 % (15,18% от общего объема расходов) </a:t>
          </a:r>
          <a:endParaRPr lang="ru-RU" sz="1800" b="1" dirty="0">
            <a:solidFill>
              <a:srgbClr val="000000"/>
            </a:solidFill>
            <a:latin typeface="+mj-lt"/>
          </a:endParaRPr>
        </a:p>
      </dgm:t>
    </dgm:pt>
    <dgm:pt modelId="{E753FFDF-FA18-4C64-8477-E5C2DFE9AE0B}" type="sibTrans" cxnId="{AFBB63E1-1A25-4EBC-ACCA-58616C070558}">
      <dgm:prSet/>
      <dgm:spPr/>
      <dgm:t>
        <a:bodyPr/>
        <a:lstStyle/>
        <a:p>
          <a:endParaRPr lang="ru-RU"/>
        </a:p>
      </dgm:t>
    </dgm:pt>
    <dgm:pt modelId="{D53E0B19-F36A-438F-B4F4-4A2B3BEF1D4C}" type="parTrans" cxnId="{AFBB63E1-1A25-4EBC-ACCA-58616C070558}">
      <dgm:prSet/>
      <dgm:spPr/>
      <dgm:t>
        <a:bodyPr/>
        <a:lstStyle/>
        <a:p>
          <a:endParaRPr lang="ru-RU"/>
        </a:p>
      </dgm:t>
    </dgm:pt>
    <dgm:pt modelId="{FF6CA5D2-B99E-4C37-B9CB-F3CF432E15E9}">
      <dgm:prSet phldrT="[Текст]" custT="1"/>
      <dgm:spPr>
        <a:gradFill rotWithShape="0">
          <a:gsLst>
            <a:gs pos="0">
              <a:srgbClr val="FC9FCB"/>
            </a:gs>
            <a:gs pos="13000">
              <a:srgbClr val="F8B049"/>
            </a:gs>
            <a:gs pos="30000">
              <a:srgbClr val="F8B049"/>
            </a:gs>
            <a:gs pos="63000">
              <a:srgbClr val="FEE7F2"/>
            </a:gs>
            <a:gs pos="79000">
              <a:srgbClr val="F952A0"/>
            </a:gs>
            <a:gs pos="85000">
              <a:srgbClr val="C50849"/>
            </a:gs>
            <a:gs pos="91000">
              <a:srgbClr val="B43E85"/>
            </a:gs>
            <a:gs pos="100000">
              <a:srgbClr val="F8B049"/>
            </a:gs>
          </a:gsLst>
          <a:lin ang="5400000" scaled="0"/>
        </a:gra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000000"/>
              </a:solidFill>
              <a:latin typeface="+mj-lt"/>
            </a:rPr>
            <a:t>	"Развитие физической культуры 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000000"/>
              </a:solidFill>
              <a:latin typeface="+mj-lt"/>
            </a:rPr>
            <a:t>                спорта в Вознесенском городском поселении" -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000000"/>
              </a:solidFill>
              <a:latin typeface="+mj-lt"/>
            </a:rPr>
            <a:t>                        3350,00 / 3350,0 –100,0% (4,97% от общего объема расходов)  </a:t>
          </a:r>
          <a:endParaRPr lang="ru-RU" sz="1800" b="1" dirty="0">
            <a:solidFill>
              <a:srgbClr val="000000"/>
            </a:solidFill>
            <a:latin typeface="+mj-lt"/>
          </a:endParaRPr>
        </a:p>
      </dgm:t>
    </dgm:pt>
    <dgm:pt modelId="{22C95A58-A223-407B-BF24-27DAC135E125}" type="sibTrans" cxnId="{30704026-224F-4CEB-8980-A41FA2BCFEDE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C78B941C-1FC4-43AA-969B-1C14260D077B}" type="parTrans" cxnId="{30704026-224F-4CEB-8980-A41FA2BCFEDE}">
      <dgm:prSet/>
      <dgm:spPr/>
      <dgm:t>
        <a:bodyPr/>
        <a:lstStyle/>
        <a:p>
          <a:endParaRPr lang="ru-RU">
            <a:solidFill>
              <a:srgbClr val="000000"/>
            </a:solidFill>
          </a:endParaRPr>
        </a:p>
      </dgm:t>
    </dgm:pt>
    <dgm:pt modelId="{34A85B8A-B41F-4DEF-88A8-BC672AFF42DC}">
      <dgm:prSet custT="1"/>
      <dgm:spPr>
        <a:gradFill rotWithShape="0">
          <a:gsLst>
            <a:gs pos="0">
              <a:srgbClr val="8488C4"/>
            </a:gs>
            <a:gs pos="56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rgbClr val="000000"/>
              </a:solidFill>
              <a:latin typeface="Book Antiqua" pitchFamily="18" charset="0"/>
            </a:rPr>
            <a:t>                  </a:t>
          </a:r>
          <a:r>
            <a:rPr lang="ru-RU" sz="1800" b="1" dirty="0" smtClean="0">
              <a:solidFill>
                <a:srgbClr val="000000"/>
              </a:solidFill>
              <a:latin typeface="+mj-lt"/>
            </a:rPr>
            <a:t>"Обеспечение устойчивого функционирования и развития коммунальной и инженерной инфраструктуры и повышение </a:t>
          </a:r>
          <a:r>
            <a:rPr lang="ru-RU" sz="1800" b="1" dirty="0" err="1" smtClean="0">
              <a:solidFill>
                <a:srgbClr val="000000"/>
              </a:solidFill>
              <a:latin typeface="+mj-lt"/>
            </a:rPr>
            <a:t>энергоэффективности</a:t>
          </a:r>
          <a:r>
            <a:rPr lang="ru-RU" sz="1800" b="1" dirty="0" smtClean="0">
              <a:solidFill>
                <a:srgbClr val="000000"/>
              </a:solidFill>
              <a:latin typeface="+mj-lt"/>
            </a:rPr>
            <a:t> Вознесенского городского поселения" -</a:t>
          </a:r>
          <a:r>
            <a:rPr lang="ru-RU" sz="1800" dirty="0" smtClean="0"/>
            <a:t/>
          </a:r>
          <a:br>
            <a:rPr lang="ru-RU" sz="1800" dirty="0" smtClean="0"/>
          </a:br>
          <a:r>
            <a:rPr lang="ru-RU" sz="1800" b="1" dirty="0" smtClean="0">
              <a:solidFill>
                <a:srgbClr val="000000"/>
              </a:solidFill>
              <a:latin typeface="+mj-lt"/>
            </a:rPr>
            <a:t>4 380,2/ 4 345,4–  99,2 % (6,45% от общего объема расходов)</a:t>
          </a:r>
          <a:endParaRPr lang="ru-RU" sz="1800" b="1" dirty="0">
            <a:solidFill>
              <a:srgbClr val="000000"/>
            </a:solidFill>
            <a:latin typeface="+mj-lt"/>
          </a:endParaRPr>
        </a:p>
      </dgm:t>
    </dgm:pt>
    <dgm:pt modelId="{90D3146F-261E-4014-9BBC-7EF56EC78B84}" type="parTrans" cxnId="{4A55331E-81D2-4551-9DA5-4E785E3B8AFC}">
      <dgm:prSet/>
      <dgm:spPr/>
      <dgm:t>
        <a:bodyPr/>
        <a:lstStyle/>
        <a:p>
          <a:endParaRPr lang="ru-RU"/>
        </a:p>
      </dgm:t>
    </dgm:pt>
    <dgm:pt modelId="{CE6440E9-FE15-4A37-94D3-E90179D1BB01}" type="sibTrans" cxnId="{4A55331E-81D2-4551-9DA5-4E785E3B8AFC}">
      <dgm:prSet/>
      <dgm:spPr/>
      <dgm:t>
        <a:bodyPr/>
        <a:lstStyle/>
        <a:p>
          <a:endParaRPr lang="ru-RU"/>
        </a:p>
      </dgm:t>
    </dgm:pt>
    <dgm:pt modelId="{DDDB98E2-ACB3-4DF5-9C0D-2AC538D69752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000000"/>
              </a:solidFill>
              <a:latin typeface="+mj-lt"/>
            </a:rPr>
            <a:t>                   Благоустройство МО "Вознесенское городское поселение" –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solidFill>
                <a:srgbClr val="000000"/>
              </a:solidFill>
              <a:latin typeface="+mj-lt"/>
            </a:rPr>
            <a:t>            25961,4/ 24124,9–  92,9 % (35,81% от общего объема расходов) </a:t>
          </a:r>
          <a:endParaRPr lang="ru-RU" sz="1800" b="1" dirty="0">
            <a:solidFill>
              <a:srgbClr val="000000"/>
            </a:solidFill>
            <a:latin typeface="+mj-lt"/>
          </a:endParaRPr>
        </a:p>
      </dgm:t>
    </dgm:pt>
    <dgm:pt modelId="{D0D3EC42-D5E7-4B1E-8DE4-C4BAF50CD81C}" type="parTrans" cxnId="{8C71D7F8-8DAB-469F-A655-5B0B69224D76}">
      <dgm:prSet/>
      <dgm:spPr/>
      <dgm:t>
        <a:bodyPr/>
        <a:lstStyle/>
        <a:p>
          <a:endParaRPr lang="ru-RU"/>
        </a:p>
      </dgm:t>
    </dgm:pt>
    <dgm:pt modelId="{0FD6D314-D85B-48F6-BCB1-6851738E0076}" type="sibTrans" cxnId="{8C71D7F8-8DAB-469F-A655-5B0B69224D76}">
      <dgm:prSet/>
      <dgm:spPr/>
      <dgm:t>
        <a:bodyPr/>
        <a:lstStyle/>
        <a:p>
          <a:endParaRPr lang="ru-RU"/>
        </a:p>
      </dgm:t>
    </dgm:pt>
    <dgm:pt modelId="{6C7F219B-1CC7-4404-9DF6-ADB22179A848}" type="pres">
      <dgm:prSet presAssocID="{A30878FE-9CE1-4A96-8669-89C751D2F22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E3B0D2-0C3B-4BCC-A142-2848E207F950}" type="pres">
      <dgm:prSet presAssocID="{D3342DA6-0337-4856-B463-7D1BA9B51B92}" presName="composite" presStyleCnt="0"/>
      <dgm:spPr/>
    </dgm:pt>
    <dgm:pt modelId="{CADF3661-1512-4AE4-A19C-BA4A39AFE1CD}" type="pres">
      <dgm:prSet presAssocID="{D3342DA6-0337-4856-B463-7D1BA9B51B92}" presName="imgShp" presStyleLbl="fgImgPlace1" presStyleIdx="0" presStyleCnt="5" custScaleX="186453" custScaleY="188307" custLinFactX="-8871" custLinFactNeighborX="-100000" custLinFactNeighborY="2255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8924A1E6-2B63-40DC-8C89-DCD63585362F}" type="pres">
      <dgm:prSet presAssocID="{D3342DA6-0337-4856-B463-7D1BA9B51B92}" presName="txShp" presStyleLbl="node1" presStyleIdx="0" presStyleCnt="5" custScaleX="150138" custScaleY="190525" custLinFactNeighborX="1422" custLinFactNeighborY="146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F5C4EB-47FC-4635-881C-B62D64F461DB}" type="pres">
      <dgm:prSet presAssocID="{16AC65E1-AF39-40B3-9BFB-546CCABA9CE0}" presName="spacing" presStyleCnt="0"/>
      <dgm:spPr/>
    </dgm:pt>
    <dgm:pt modelId="{C3509B6E-B45F-459A-878A-757CB5C21BBC}" type="pres">
      <dgm:prSet presAssocID="{34A85B8A-B41F-4DEF-88A8-BC672AFF42DC}" presName="composite" presStyleCnt="0"/>
      <dgm:spPr/>
    </dgm:pt>
    <dgm:pt modelId="{7580BEEC-A6B9-4C71-B8EF-3CE5FA105F57}" type="pres">
      <dgm:prSet presAssocID="{34A85B8A-B41F-4DEF-88A8-BC672AFF42DC}" presName="imgShp" presStyleLbl="fgImgPlace1" presStyleIdx="1" presStyleCnt="5" custScaleX="183803" custScaleY="195192" custLinFactX="-20369" custLinFactNeighborX="-100000" custLinFactNeighborY="2010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7BA9F990-0EC3-4453-AA60-274977B13297}" type="pres">
      <dgm:prSet presAssocID="{34A85B8A-B41F-4DEF-88A8-BC672AFF42DC}" presName="txShp" presStyleLbl="node1" presStyleIdx="1" presStyleCnt="5" custAng="0" custScaleX="150376" custScaleY="220214" custLinFactNeighborX="0" custLinFactNeighborY="29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527C99-3464-4538-A8FD-6A579B790915}" type="pres">
      <dgm:prSet presAssocID="{CE6440E9-FE15-4A37-94D3-E90179D1BB01}" presName="spacing" presStyleCnt="0"/>
      <dgm:spPr/>
    </dgm:pt>
    <dgm:pt modelId="{37AFA313-60A1-4C74-B666-F0E3FDB8DA05}" type="pres">
      <dgm:prSet presAssocID="{FF6CA5D2-B99E-4C37-B9CB-F3CF432E15E9}" presName="composite" presStyleCnt="0"/>
      <dgm:spPr/>
      <dgm:t>
        <a:bodyPr/>
        <a:lstStyle/>
        <a:p>
          <a:endParaRPr lang="ru-RU"/>
        </a:p>
      </dgm:t>
    </dgm:pt>
    <dgm:pt modelId="{9641D988-F56D-4DC9-8022-0EDAAFB45522}" type="pres">
      <dgm:prSet presAssocID="{FF6CA5D2-B99E-4C37-B9CB-F3CF432E15E9}" presName="imgShp" presStyleLbl="fgImgPlace1" presStyleIdx="2" presStyleCnt="5" custScaleX="206086" custScaleY="202527" custLinFactY="200000" custLinFactNeighborX="-97600" custLinFactNeighborY="26383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ru-RU"/>
        </a:p>
      </dgm:t>
    </dgm:pt>
    <dgm:pt modelId="{8E4257BA-7F50-453F-B87F-4E09F6486216}" type="pres">
      <dgm:prSet presAssocID="{FF6CA5D2-B99E-4C37-B9CB-F3CF432E15E9}" presName="txShp" presStyleLbl="node1" presStyleIdx="2" presStyleCnt="5" custScaleX="149830" custScaleY="205735" custLinFactY="203539" custLinFactNeighborX="-1486" custLinFactNeighborY="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6DE6F2-F893-4C0C-AA5D-8E6AEDCDA962}" type="pres">
      <dgm:prSet presAssocID="{22C95A58-A223-407B-BF24-27DAC135E125}" presName="spacing" presStyleCnt="0"/>
      <dgm:spPr/>
      <dgm:t>
        <a:bodyPr/>
        <a:lstStyle/>
        <a:p>
          <a:endParaRPr lang="ru-RU"/>
        </a:p>
      </dgm:t>
    </dgm:pt>
    <dgm:pt modelId="{3A0FD763-07A4-4A72-B250-D12CDC32F12C}" type="pres">
      <dgm:prSet presAssocID="{C790D94B-708B-49E4-8D46-C48125D8CB5D}" presName="composite" presStyleCnt="0"/>
      <dgm:spPr/>
    </dgm:pt>
    <dgm:pt modelId="{C8260233-332B-4EFE-9308-D573B140EDB7}" type="pres">
      <dgm:prSet presAssocID="{C790D94B-708B-49E4-8D46-C48125D8CB5D}" presName="imgShp" presStyleLbl="fgImgPlace1" presStyleIdx="3" presStyleCnt="5" custScaleX="191473" custScaleY="168996" custLinFactX="-16983" custLinFactNeighborX="-100000" custLinFactNeighborY="348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ru-RU"/>
        </a:p>
      </dgm:t>
    </dgm:pt>
    <dgm:pt modelId="{D5336334-B383-4DD0-A3DA-E55ED77891D6}" type="pres">
      <dgm:prSet presAssocID="{C790D94B-708B-49E4-8D46-C48125D8CB5D}" presName="txShp" presStyleLbl="node1" presStyleIdx="3" presStyleCnt="5" custScaleX="150376" custScaleY="183715" custLinFactNeighborX="0" custLinFactNeighborY="27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5298F0-1B85-431A-ADE0-609091AD53BB}" type="pres">
      <dgm:prSet presAssocID="{E753FFDF-FA18-4C64-8477-E5C2DFE9AE0B}" presName="spacing" presStyleCnt="0"/>
      <dgm:spPr/>
    </dgm:pt>
    <dgm:pt modelId="{4AC9FA68-FE7B-40DE-BE6A-4BDB0C435C07}" type="pres">
      <dgm:prSet presAssocID="{DDDB98E2-ACB3-4DF5-9C0D-2AC538D69752}" presName="composite" presStyleCnt="0"/>
      <dgm:spPr/>
    </dgm:pt>
    <dgm:pt modelId="{3079C3DD-B050-44FB-9731-F6E209AA6D78}" type="pres">
      <dgm:prSet presAssocID="{DDDB98E2-ACB3-4DF5-9C0D-2AC538D69752}" presName="imgShp" presStyleLbl="fgImgPlace1" presStyleIdx="4" presStyleCnt="5" custAng="0" custScaleX="179807" custScaleY="216266" custLinFactX="-16601" custLinFactY="-200000" custLinFactNeighborX="-100000" custLinFactNeighborY="-25002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ru-RU"/>
        </a:p>
      </dgm:t>
    </dgm:pt>
    <dgm:pt modelId="{7827A5E3-F875-4989-8948-2C1FD9291DF6}" type="pres">
      <dgm:prSet presAssocID="{DDDB98E2-ACB3-4DF5-9C0D-2AC538D69752}" presName="txShp" presStyleLbl="node1" presStyleIdx="4" presStyleCnt="5" custScaleX="149736" custScaleY="220401" custLinFactY="-200000" custLinFactNeighborX="-320" custLinFactNeighborY="-2479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A6EEC7-40D6-4762-83D2-EA2F4CCA86A6}" type="presOf" srcId="{C790D94B-708B-49E4-8D46-C48125D8CB5D}" destId="{D5336334-B383-4DD0-A3DA-E55ED77891D6}" srcOrd="0" destOrd="0" presId="urn:microsoft.com/office/officeart/2005/8/layout/vList3#4"/>
    <dgm:cxn modelId="{4F987708-77C2-4602-97EC-8EC6CF643B51}" type="presOf" srcId="{34A85B8A-B41F-4DEF-88A8-BC672AFF42DC}" destId="{7BA9F990-0EC3-4453-AA60-274977B13297}" srcOrd="0" destOrd="0" presId="urn:microsoft.com/office/officeart/2005/8/layout/vList3#4"/>
    <dgm:cxn modelId="{A65769F9-CCBE-438A-BB07-A3564E95682D}" type="presOf" srcId="{DDDB98E2-ACB3-4DF5-9C0D-2AC538D69752}" destId="{7827A5E3-F875-4989-8948-2C1FD9291DF6}" srcOrd="0" destOrd="0" presId="urn:microsoft.com/office/officeart/2005/8/layout/vList3#4"/>
    <dgm:cxn modelId="{1C40AD94-1250-4B01-BE0B-26921F2C89A7}" srcId="{A30878FE-9CE1-4A96-8669-89C751D2F22E}" destId="{D3342DA6-0337-4856-B463-7D1BA9B51B92}" srcOrd="0" destOrd="0" parTransId="{59944DD3-AF93-43B3-98A7-2B55F7380427}" sibTransId="{16AC65E1-AF39-40B3-9BFB-546CCABA9CE0}"/>
    <dgm:cxn modelId="{0AFE85C5-376F-44F9-8B7F-E03EFFF8D755}" type="presOf" srcId="{D3342DA6-0337-4856-B463-7D1BA9B51B92}" destId="{8924A1E6-2B63-40DC-8C89-DCD63585362F}" srcOrd="0" destOrd="0" presId="urn:microsoft.com/office/officeart/2005/8/layout/vList3#4"/>
    <dgm:cxn modelId="{8C71D7F8-8DAB-469F-A655-5B0B69224D76}" srcId="{A30878FE-9CE1-4A96-8669-89C751D2F22E}" destId="{DDDB98E2-ACB3-4DF5-9C0D-2AC538D69752}" srcOrd="4" destOrd="0" parTransId="{D0D3EC42-D5E7-4B1E-8DE4-C4BAF50CD81C}" sibTransId="{0FD6D314-D85B-48F6-BCB1-6851738E0076}"/>
    <dgm:cxn modelId="{839BC4EA-0E0D-4338-8676-A3C9ABD646D0}" type="presOf" srcId="{FF6CA5D2-B99E-4C37-B9CB-F3CF432E15E9}" destId="{8E4257BA-7F50-453F-B87F-4E09F6486216}" srcOrd="0" destOrd="0" presId="urn:microsoft.com/office/officeart/2005/8/layout/vList3#4"/>
    <dgm:cxn modelId="{30704026-224F-4CEB-8980-A41FA2BCFEDE}" srcId="{A30878FE-9CE1-4A96-8669-89C751D2F22E}" destId="{FF6CA5D2-B99E-4C37-B9CB-F3CF432E15E9}" srcOrd="2" destOrd="0" parTransId="{C78B941C-1FC4-43AA-969B-1C14260D077B}" sibTransId="{22C95A58-A223-407B-BF24-27DAC135E125}"/>
    <dgm:cxn modelId="{4A55331E-81D2-4551-9DA5-4E785E3B8AFC}" srcId="{A30878FE-9CE1-4A96-8669-89C751D2F22E}" destId="{34A85B8A-B41F-4DEF-88A8-BC672AFF42DC}" srcOrd="1" destOrd="0" parTransId="{90D3146F-261E-4014-9BBC-7EF56EC78B84}" sibTransId="{CE6440E9-FE15-4A37-94D3-E90179D1BB01}"/>
    <dgm:cxn modelId="{AFBB63E1-1A25-4EBC-ACCA-58616C070558}" srcId="{A30878FE-9CE1-4A96-8669-89C751D2F22E}" destId="{C790D94B-708B-49E4-8D46-C48125D8CB5D}" srcOrd="3" destOrd="0" parTransId="{D53E0B19-F36A-438F-B4F4-4A2B3BEF1D4C}" sibTransId="{E753FFDF-FA18-4C64-8477-E5C2DFE9AE0B}"/>
    <dgm:cxn modelId="{3C3E093D-524C-4805-9B58-303D53C75A0E}" type="presOf" srcId="{A30878FE-9CE1-4A96-8669-89C751D2F22E}" destId="{6C7F219B-1CC7-4404-9DF6-ADB22179A848}" srcOrd="0" destOrd="0" presId="urn:microsoft.com/office/officeart/2005/8/layout/vList3#4"/>
    <dgm:cxn modelId="{BCDF7A4A-02ED-4DDF-ADDC-D596780C5B9E}" type="presParOf" srcId="{6C7F219B-1CC7-4404-9DF6-ADB22179A848}" destId="{B2E3B0D2-0C3B-4BCC-A142-2848E207F950}" srcOrd="0" destOrd="0" presId="urn:microsoft.com/office/officeart/2005/8/layout/vList3#4"/>
    <dgm:cxn modelId="{6A4E9E67-CC45-4516-8E68-BB4C86A1BE41}" type="presParOf" srcId="{B2E3B0D2-0C3B-4BCC-A142-2848E207F950}" destId="{CADF3661-1512-4AE4-A19C-BA4A39AFE1CD}" srcOrd="0" destOrd="0" presId="urn:microsoft.com/office/officeart/2005/8/layout/vList3#4"/>
    <dgm:cxn modelId="{B05D12EE-7A94-4B84-AC53-55A3016A7EAF}" type="presParOf" srcId="{B2E3B0D2-0C3B-4BCC-A142-2848E207F950}" destId="{8924A1E6-2B63-40DC-8C89-DCD63585362F}" srcOrd="1" destOrd="0" presId="urn:microsoft.com/office/officeart/2005/8/layout/vList3#4"/>
    <dgm:cxn modelId="{EEA1347C-15D4-4EE0-9919-44B9951EE315}" type="presParOf" srcId="{6C7F219B-1CC7-4404-9DF6-ADB22179A848}" destId="{FAF5C4EB-47FC-4635-881C-B62D64F461DB}" srcOrd="1" destOrd="0" presId="urn:microsoft.com/office/officeart/2005/8/layout/vList3#4"/>
    <dgm:cxn modelId="{20D1A71B-5F26-46C8-A49F-F8EC6FC743C9}" type="presParOf" srcId="{6C7F219B-1CC7-4404-9DF6-ADB22179A848}" destId="{C3509B6E-B45F-459A-878A-757CB5C21BBC}" srcOrd="2" destOrd="0" presId="urn:microsoft.com/office/officeart/2005/8/layout/vList3#4"/>
    <dgm:cxn modelId="{3C1BC28C-0AB8-4F13-AE90-02E03D0BC2BC}" type="presParOf" srcId="{C3509B6E-B45F-459A-878A-757CB5C21BBC}" destId="{7580BEEC-A6B9-4C71-B8EF-3CE5FA105F57}" srcOrd="0" destOrd="0" presId="urn:microsoft.com/office/officeart/2005/8/layout/vList3#4"/>
    <dgm:cxn modelId="{8609003E-A3B1-431F-8064-C9C3E2BFA92E}" type="presParOf" srcId="{C3509B6E-B45F-459A-878A-757CB5C21BBC}" destId="{7BA9F990-0EC3-4453-AA60-274977B13297}" srcOrd="1" destOrd="0" presId="urn:microsoft.com/office/officeart/2005/8/layout/vList3#4"/>
    <dgm:cxn modelId="{D26AF52B-9004-425F-A265-CD007A4A3602}" type="presParOf" srcId="{6C7F219B-1CC7-4404-9DF6-ADB22179A848}" destId="{6D527C99-3464-4538-A8FD-6A579B790915}" srcOrd="3" destOrd="0" presId="urn:microsoft.com/office/officeart/2005/8/layout/vList3#4"/>
    <dgm:cxn modelId="{69DA2DD2-5B6F-4787-A34A-EF49FAE6095A}" type="presParOf" srcId="{6C7F219B-1CC7-4404-9DF6-ADB22179A848}" destId="{37AFA313-60A1-4C74-B666-F0E3FDB8DA05}" srcOrd="4" destOrd="0" presId="urn:microsoft.com/office/officeart/2005/8/layout/vList3#4"/>
    <dgm:cxn modelId="{91436483-FDA1-4209-A803-AB5C6B2377C3}" type="presParOf" srcId="{37AFA313-60A1-4C74-B666-F0E3FDB8DA05}" destId="{9641D988-F56D-4DC9-8022-0EDAAFB45522}" srcOrd="0" destOrd="0" presId="urn:microsoft.com/office/officeart/2005/8/layout/vList3#4"/>
    <dgm:cxn modelId="{2B4EE795-1E73-46D7-AD2A-478C49ADA2B3}" type="presParOf" srcId="{37AFA313-60A1-4C74-B666-F0E3FDB8DA05}" destId="{8E4257BA-7F50-453F-B87F-4E09F6486216}" srcOrd="1" destOrd="0" presId="urn:microsoft.com/office/officeart/2005/8/layout/vList3#4"/>
    <dgm:cxn modelId="{F65C9AFC-C879-4D1F-B237-793BF61E20BD}" type="presParOf" srcId="{6C7F219B-1CC7-4404-9DF6-ADB22179A848}" destId="{8C6DE6F2-F893-4C0C-AA5D-8E6AEDCDA962}" srcOrd="5" destOrd="0" presId="urn:microsoft.com/office/officeart/2005/8/layout/vList3#4"/>
    <dgm:cxn modelId="{F1A42B2D-1164-4CD7-9CC1-1D65C2A852CA}" type="presParOf" srcId="{6C7F219B-1CC7-4404-9DF6-ADB22179A848}" destId="{3A0FD763-07A4-4A72-B250-D12CDC32F12C}" srcOrd="6" destOrd="0" presId="urn:microsoft.com/office/officeart/2005/8/layout/vList3#4"/>
    <dgm:cxn modelId="{6118DB59-95BD-4266-9D88-C21FE0C10757}" type="presParOf" srcId="{3A0FD763-07A4-4A72-B250-D12CDC32F12C}" destId="{C8260233-332B-4EFE-9308-D573B140EDB7}" srcOrd="0" destOrd="0" presId="urn:microsoft.com/office/officeart/2005/8/layout/vList3#4"/>
    <dgm:cxn modelId="{8241CB2B-E6E2-492E-86B6-284197954B24}" type="presParOf" srcId="{3A0FD763-07A4-4A72-B250-D12CDC32F12C}" destId="{D5336334-B383-4DD0-A3DA-E55ED77891D6}" srcOrd="1" destOrd="0" presId="urn:microsoft.com/office/officeart/2005/8/layout/vList3#4"/>
    <dgm:cxn modelId="{A3D3B520-D9AD-42A5-BF40-4651FE05DBD6}" type="presParOf" srcId="{6C7F219B-1CC7-4404-9DF6-ADB22179A848}" destId="{C85298F0-1B85-431A-ADE0-609091AD53BB}" srcOrd="7" destOrd="0" presId="urn:microsoft.com/office/officeart/2005/8/layout/vList3#4"/>
    <dgm:cxn modelId="{F26D7260-9A0A-4FB0-A38F-649F38E30056}" type="presParOf" srcId="{6C7F219B-1CC7-4404-9DF6-ADB22179A848}" destId="{4AC9FA68-FE7B-40DE-BE6A-4BDB0C435C07}" srcOrd="8" destOrd="0" presId="urn:microsoft.com/office/officeart/2005/8/layout/vList3#4"/>
    <dgm:cxn modelId="{4F43D9CA-1A37-4281-99EE-BE1989B0EB90}" type="presParOf" srcId="{4AC9FA68-FE7B-40DE-BE6A-4BDB0C435C07}" destId="{3079C3DD-B050-44FB-9731-F6E209AA6D78}" srcOrd="0" destOrd="0" presId="urn:microsoft.com/office/officeart/2005/8/layout/vList3#4"/>
    <dgm:cxn modelId="{603D2AB5-2BDB-4BEF-BC2B-CD16806546E4}" type="presParOf" srcId="{4AC9FA68-FE7B-40DE-BE6A-4BDB0C435C07}" destId="{7827A5E3-F875-4989-8948-2C1FD9291DF6}" srcOrd="1" destOrd="0" presId="urn:microsoft.com/office/officeart/2005/8/layout/vList3#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4A1E6-2B63-40DC-8C89-DCD63585362F}">
      <dsp:nvSpPr>
        <dsp:cNvPr id="0" name=""/>
        <dsp:cNvSpPr/>
      </dsp:nvSpPr>
      <dsp:spPr>
        <a:xfrm rot="10800000">
          <a:off x="-1" y="232456"/>
          <a:ext cx="8856987" cy="1228968"/>
        </a:xfrm>
        <a:prstGeom prst="homePlate">
          <a:avLst/>
        </a:prstGeom>
        <a:gradFill rotWithShape="1">
          <a:gsLst>
            <a:gs pos="0">
              <a:schemeClr val="accent5">
                <a:lumMod val="157000"/>
                <a:satMod val="101000"/>
              </a:schemeClr>
            </a:gs>
            <a:gs pos="50000">
              <a:schemeClr val="accent5">
                <a:lumMod val="137000"/>
                <a:satMod val="103000"/>
              </a:schemeClr>
            </a:gs>
            <a:gs pos="100000">
              <a:schemeClr val="accent5">
                <a:lumMod val="115000"/>
                <a:satMod val="109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0793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000000"/>
              </a:solidFill>
              <a:latin typeface="Book Antiqua" pitchFamily="18" charset="0"/>
            </a:rPr>
            <a:t>              </a:t>
          </a:r>
          <a:r>
            <a:rPr lang="ru-RU" sz="1800" b="1" kern="12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Развитие частей территории МО «Вознесенское городское поселение"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4 151,6/ 4 151,6 –  100,0 % (6,16% от общего объема расходов)</a:t>
          </a:r>
          <a:endParaRPr lang="ru-RU" sz="1800" b="1" kern="12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307241" y="232456"/>
        <a:ext cx="8549745" cy="1228968"/>
      </dsp:txXfrm>
    </dsp:sp>
    <dsp:sp modelId="{CADF3661-1512-4AE4-A19C-BA4A39AFE1CD}">
      <dsp:nvSpPr>
        <dsp:cNvPr id="0" name=""/>
        <dsp:cNvSpPr/>
      </dsp:nvSpPr>
      <dsp:spPr>
        <a:xfrm>
          <a:off x="183118" y="274606"/>
          <a:ext cx="1125702" cy="115109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BA9F990-0EC3-4453-AA60-274977B13297}">
      <dsp:nvSpPr>
        <dsp:cNvPr id="0" name=""/>
        <dsp:cNvSpPr/>
      </dsp:nvSpPr>
      <dsp:spPr>
        <a:xfrm rot="10800000">
          <a:off x="-1" y="1526952"/>
          <a:ext cx="8856987" cy="1283974"/>
        </a:xfrm>
        <a:prstGeom prst="homePlate">
          <a:avLst/>
        </a:prstGeom>
        <a:gradFill rotWithShape="0">
          <a:gsLst>
            <a:gs pos="0">
              <a:schemeClr val="tx2">
                <a:lumMod val="40000"/>
                <a:lumOff val="6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793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         "Управление муниципальной собственностью и земельными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ресурсами МО "Вознесенское городское поселение" –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907,4/907,4 –  100,0 % (1,35% от общего объема расходов)</a:t>
          </a:r>
          <a:endParaRPr lang="ru-RU" sz="1800" b="1" kern="12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320992" y="1526952"/>
        <a:ext cx="8535994" cy="1283974"/>
      </dsp:txXfrm>
    </dsp:sp>
    <dsp:sp modelId="{7580BEEC-A6B9-4C71-B8EF-3CE5FA105F57}">
      <dsp:nvSpPr>
        <dsp:cNvPr id="0" name=""/>
        <dsp:cNvSpPr/>
      </dsp:nvSpPr>
      <dsp:spPr>
        <a:xfrm>
          <a:off x="192727" y="1506756"/>
          <a:ext cx="1296159" cy="127565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E4257BA-7F50-453F-B87F-4E09F6486216}">
      <dsp:nvSpPr>
        <dsp:cNvPr id="0" name=""/>
        <dsp:cNvSpPr/>
      </dsp:nvSpPr>
      <dsp:spPr>
        <a:xfrm rot="10800000">
          <a:off x="32155" y="2991294"/>
          <a:ext cx="8824828" cy="1115681"/>
        </a:xfrm>
        <a:prstGeom prst="homePlate">
          <a:avLst/>
        </a:prstGeom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793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000000"/>
              </a:solidFill>
              <a:latin typeface="+mj-lt"/>
            </a:rPr>
            <a:t>«Обеспечение безопасности жизнедеятельности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000000"/>
              </a:solidFill>
              <a:latin typeface="+mj-lt"/>
            </a:rPr>
            <a:t>Вознесенского городского поселения" -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000000"/>
              </a:solidFill>
              <a:latin typeface="+mj-lt"/>
            </a:rPr>
            <a:t>10,1 / 10,1 – 100,0% (0,01% от общего объема расходов)</a:t>
          </a:r>
          <a:endParaRPr lang="ru-RU" sz="1800" b="1" kern="1200" dirty="0">
            <a:solidFill>
              <a:srgbClr val="000000"/>
            </a:solidFill>
            <a:latin typeface="+mj-lt"/>
          </a:endParaRPr>
        </a:p>
      </dsp:txBody>
      <dsp:txXfrm rot="10800000">
        <a:off x="311075" y="2991294"/>
        <a:ext cx="8545908" cy="1115681"/>
      </dsp:txXfrm>
    </dsp:sp>
    <dsp:sp modelId="{9641D988-F56D-4DC9-8022-0EDAAFB45522}">
      <dsp:nvSpPr>
        <dsp:cNvPr id="0" name=""/>
        <dsp:cNvSpPr/>
      </dsp:nvSpPr>
      <dsp:spPr>
        <a:xfrm>
          <a:off x="357769" y="2962471"/>
          <a:ext cx="1197355" cy="121091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5336334-B383-4DD0-A3DA-E55ED77891D6}">
      <dsp:nvSpPr>
        <dsp:cNvPr id="0" name=""/>
        <dsp:cNvSpPr/>
      </dsp:nvSpPr>
      <dsp:spPr>
        <a:xfrm rot="10800000">
          <a:off x="-1" y="4350631"/>
          <a:ext cx="8856987" cy="1120548"/>
        </a:xfrm>
        <a:prstGeom prst="homePlate">
          <a:avLst/>
        </a:prstGeom>
        <a:gradFill rotWithShape="0">
          <a:gsLst>
            <a:gs pos="0">
              <a:schemeClr val="dk1">
                <a:tint val="50000"/>
                <a:satMod val="300000"/>
              </a:schemeClr>
            </a:gs>
            <a:gs pos="16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5400000" scaled="0"/>
        </a:gradFill>
        <a:ln w="6350" cap="flat" cmpd="sng" algn="ctr">
          <a:solidFill>
            <a:schemeClr val="dk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30793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000000"/>
              </a:solidFill>
              <a:latin typeface="+mj-lt"/>
            </a:rPr>
            <a:t>"Развитие сети автомобильных дорог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000000"/>
              </a:solidFill>
              <a:latin typeface="+mj-lt"/>
            </a:rPr>
            <a:t>МО "Вознесенское городское поселение"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000000"/>
              </a:solidFill>
              <a:latin typeface="+mj-lt"/>
            </a:rPr>
            <a:t>6911,2/ 6858,7–  99,2 </a:t>
          </a:r>
          <a:r>
            <a:rPr lang="ru-RU" sz="1800" b="1" kern="1200" smtClean="0">
              <a:solidFill>
                <a:srgbClr val="000000"/>
              </a:solidFill>
              <a:latin typeface="+mj-lt"/>
            </a:rPr>
            <a:t>% (10,18% </a:t>
          </a:r>
          <a:r>
            <a:rPr lang="ru-RU" sz="1800" b="1" kern="1200" dirty="0" smtClean="0">
              <a:solidFill>
                <a:srgbClr val="000000"/>
              </a:solidFill>
              <a:latin typeface="+mj-lt"/>
            </a:rPr>
            <a:t>от общего объема расходов) </a:t>
          </a:r>
          <a:endParaRPr lang="ru-RU" sz="1800" b="1" kern="1200" dirty="0">
            <a:solidFill>
              <a:srgbClr val="000000"/>
            </a:solidFill>
            <a:latin typeface="+mj-lt"/>
          </a:endParaRPr>
        </a:p>
      </dsp:txBody>
      <dsp:txXfrm rot="10800000">
        <a:off x="280136" y="4350631"/>
        <a:ext cx="8576850" cy="1120548"/>
      </dsp:txXfrm>
    </dsp:sp>
    <dsp:sp modelId="{C8260233-332B-4EFE-9308-D573B140EDB7}">
      <dsp:nvSpPr>
        <dsp:cNvPr id="0" name=""/>
        <dsp:cNvSpPr/>
      </dsp:nvSpPr>
      <dsp:spPr>
        <a:xfrm>
          <a:off x="311293" y="4383769"/>
          <a:ext cx="1332890" cy="1088838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4A1E6-2B63-40DC-8C89-DCD63585362F}">
      <dsp:nvSpPr>
        <dsp:cNvPr id="0" name=""/>
        <dsp:cNvSpPr/>
      </dsp:nvSpPr>
      <dsp:spPr>
        <a:xfrm rot="10800000">
          <a:off x="14128" y="84147"/>
          <a:ext cx="8914863" cy="1083868"/>
        </a:xfrm>
        <a:prstGeom prst="homePlate">
          <a:avLst/>
        </a:prstGeom>
        <a:gradFill flip="none" rotWithShape="1">
          <a:gsLst>
            <a:gs pos="0">
              <a:srgbClr val="DDEBCF"/>
            </a:gs>
            <a:gs pos="64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ln w="6350" cap="flat" cmpd="sng" algn="ctr">
          <a:solidFill>
            <a:schemeClr val="accent5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5086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000000"/>
              </a:solidFill>
              <a:latin typeface="Book Antiqua" pitchFamily="18" charset="0"/>
            </a:rPr>
            <a:t>        </a:t>
          </a:r>
          <a:r>
            <a:rPr lang="ru-RU" sz="1800" b="1" kern="1200" dirty="0" smtClean="0">
              <a:solidFill>
                <a:srgbClr val="000000"/>
              </a:solidFill>
              <a:latin typeface="+mj-lt"/>
            </a:rPr>
            <a:t>"Стимулирование экономической активности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000000"/>
              </a:solidFill>
              <a:latin typeface="+mj-lt"/>
            </a:rPr>
            <a:t>в Вознесенском городском поселении»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000000"/>
              </a:solidFill>
              <a:latin typeface="+mj-lt"/>
            </a:rPr>
            <a:t> 50,0/ 50,0 –  100,0 % (0,07% от общего объема расходов)</a:t>
          </a:r>
          <a:endParaRPr lang="ru-RU" sz="1800" b="1" kern="1200" dirty="0">
            <a:solidFill>
              <a:srgbClr val="000000"/>
            </a:solidFill>
            <a:latin typeface="+mj-lt"/>
          </a:endParaRPr>
        </a:p>
      </dsp:txBody>
      <dsp:txXfrm rot="10800000">
        <a:off x="285095" y="84147"/>
        <a:ext cx="8643896" cy="1083868"/>
      </dsp:txXfrm>
    </dsp:sp>
    <dsp:sp modelId="{CADF3661-1512-4AE4-A19C-BA4A39AFE1CD}">
      <dsp:nvSpPr>
        <dsp:cNvPr id="0" name=""/>
        <dsp:cNvSpPr/>
      </dsp:nvSpPr>
      <dsp:spPr>
        <a:xfrm>
          <a:off x="345903" y="135535"/>
          <a:ext cx="1060703" cy="107125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BA9F990-0EC3-4453-AA60-274977B13297}">
      <dsp:nvSpPr>
        <dsp:cNvPr id="0" name=""/>
        <dsp:cNvSpPr/>
      </dsp:nvSpPr>
      <dsp:spPr>
        <a:xfrm rot="10800000">
          <a:off x="-1" y="1422039"/>
          <a:ext cx="8928995" cy="1252765"/>
        </a:xfrm>
        <a:prstGeom prst="homePlate">
          <a:avLst/>
        </a:prstGeom>
        <a:gradFill rotWithShape="0">
          <a:gsLst>
            <a:gs pos="0">
              <a:srgbClr val="8488C4"/>
            </a:gs>
            <a:gs pos="56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086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rgbClr val="000000"/>
              </a:solidFill>
              <a:latin typeface="Book Antiqua" pitchFamily="18" charset="0"/>
            </a:rPr>
            <a:t>                  </a:t>
          </a:r>
          <a:r>
            <a:rPr lang="ru-RU" sz="1800" b="1" kern="1200" dirty="0" smtClean="0">
              <a:solidFill>
                <a:srgbClr val="000000"/>
              </a:solidFill>
              <a:latin typeface="+mj-lt"/>
            </a:rPr>
            <a:t>"Обеспечение устойчивого функционирования и развития коммунальной и инженерной инфраструктуры и повышение </a:t>
          </a:r>
          <a:r>
            <a:rPr lang="ru-RU" sz="1800" b="1" kern="1200" dirty="0" err="1" smtClean="0">
              <a:solidFill>
                <a:srgbClr val="000000"/>
              </a:solidFill>
              <a:latin typeface="+mj-lt"/>
            </a:rPr>
            <a:t>энергоэффективности</a:t>
          </a:r>
          <a:r>
            <a:rPr lang="ru-RU" sz="1800" b="1" kern="1200" dirty="0" smtClean="0">
              <a:solidFill>
                <a:srgbClr val="000000"/>
              </a:solidFill>
              <a:latin typeface="+mj-lt"/>
            </a:rPr>
            <a:t> Вознесенского городского поселения" -</a:t>
          </a:r>
          <a:r>
            <a:rPr lang="ru-RU" sz="1800" kern="1200" dirty="0" smtClean="0"/>
            <a:t/>
          </a:r>
          <a:br>
            <a:rPr lang="ru-RU" sz="1800" kern="1200" dirty="0" smtClean="0"/>
          </a:br>
          <a:r>
            <a:rPr lang="ru-RU" sz="1800" b="1" kern="1200" dirty="0" smtClean="0">
              <a:solidFill>
                <a:srgbClr val="000000"/>
              </a:solidFill>
              <a:latin typeface="+mj-lt"/>
            </a:rPr>
            <a:t>4 380,2/ 4 345,4–  99,2 % (6,45% от общего объема расходов)</a:t>
          </a:r>
          <a:endParaRPr lang="ru-RU" sz="1800" b="1" kern="1200" dirty="0">
            <a:solidFill>
              <a:srgbClr val="000000"/>
            </a:solidFill>
            <a:latin typeface="+mj-lt"/>
          </a:endParaRPr>
        </a:p>
      </dsp:txBody>
      <dsp:txXfrm rot="10800000">
        <a:off x="313190" y="1422039"/>
        <a:ext cx="8615804" cy="1252765"/>
      </dsp:txXfrm>
    </dsp:sp>
    <dsp:sp modelId="{7580BEEC-A6B9-4C71-B8EF-3CE5FA105F57}">
      <dsp:nvSpPr>
        <dsp:cNvPr id="0" name=""/>
        <dsp:cNvSpPr/>
      </dsp:nvSpPr>
      <dsp:spPr>
        <a:xfrm>
          <a:off x="288030" y="1440158"/>
          <a:ext cx="1045628" cy="111041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E4257BA-7F50-453F-B87F-4E09F6486216}">
      <dsp:nvSpPr>
        <dsp:cNvPr id="0" name=""/>
        <dsp:cNvSpPr/>
      </dsp:nvSpPr>
      <dsp:spPr>
        <a:xfrm rot="10800000">
          <a:off x="0" y="5316730"/>
          <a:ext cx="8896575" cy="1170396"/>
        </a:xfrm>
        <a:prstGeom prst="homePlate">
          <a:avLst/>
        </a:prstGeom>
        <a:gradFill rotWithShape="0">
          <a:gsLst>
            <a:gs pos="0">
              <a:srgbClr val="FC9FCB"/>
            </a:gs>
            <a:gs pos="13000">
              <a:srgbClr val="F8B049"/>
            </a:gs>
            <a:gs pos="30000">
              <a:srgbClr val="F8B049"/>
            </a:gs>
            <a:gs pos="63000">
              <a:srgbClr val="FEE7F2"/>
            </a:gs>
            <a:gs pos="79000">
              <a:srgbClr val="F952A0"/>
            </a:gs>
            <a:gs pos="85000">
              <a:srgbClr val="C50849"/>
            </a:gs>
            <a:gs pos="91000">
              <a:srgbClr val="B43E85"/>
            </a:gs>
            <a:gs pos="100000">
              <a:srgbClr val="F8B049"/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086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000000"/>
              </a:solidFill>
              <a:latin typeface="+mj-lt"/>
            </a:rPr>
            <a:t>	"Развитие физической культуры и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000000"/>
              </a:solidFill>
              <a:latin typeface="+mj-lt"/>
            </a:rPr>
            <a:t>                спорта в Вознесенском городском поселении" -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000000"/>
              </a:solidFill>
              <a:latin typeface="+mj-lt"/>
            </a:rPr>
            <a:t>                        3350,00 / 3350,0 –100,0% (4,97% от общего объема расходов)  </a:t>
          </a:r>
          <a:endParaRPr lang="ru-RU" sz="1800" b="1" kern="1200" dirty="0">
            <a:solidFill>
              <a:srgbClr val="000000"/>
            </a:solidFill>
            <a:latin typeface="+mj-lt"/>
          </a:endParaRPr>
        </a:p>
      </dsp:txBody>
      <dsp:txXfrm rot="10800000">
        <a:off x="292599" y="5316730"/>
        <a:ext cx="8603976" cy="1170396"/>
      </dsp:txXfrm>
    </dsp:sp>
    <dsp:sp modelId="{9641D988-F56D-4DC9-8022-0EDAAFB45522}">
      <dsp:nvSpPr>
        <dsp:cNvPr id="0" name=""/>
        <dsp:cNvSpPr/>
      </dsp:nvSpPr>
      <dsp:spPr>
        <a:xfrm>
          <a:off x="354177" y="5324995"/>
          <a:ext cx="1172393" cy="115214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5336334-B383-4DD0-A3DA-E55ED77891D6}">
      <dsp:nvSpPr>
        <dsp:cNvPr id="0" name=""/>
        <dsp:cNvSpPr/>
      </dsp:nvSpPr>
      <dsp:spPr>
        <a:xfrm rot="10800000">
          <a:off x="-1" y="4032816"/>
          <a:ext cx="8928995" cy="1045127"/>
        </a:xfrm>
        <a:prstGeom prst="homePlate">
          <a:avLst/>
        </a:prstGeom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ln w="6350" cap="flat" cmpd="sng" algn="ctr">
          <a:solidFill>
            <a:schemeClr val="dk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25086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000000"/>
              </a:solidFill>
              <a:latin typeface="Book Antiqua" pitchFamily="18" charset="0"/>
            </a:rPr>
            <a:t>             «</a:t>
          </a:r>
          <a:r>
            <a:rPr lang="ru-RU" sz="1800" b="1" kern="1200" dirty="0" smtClean="0">
              <a:solidFill>
                <a:srgbClr val="000000"/>
              </a:solidFill>
              <a:latin typeface="+mj-lt"/>
            </a:rPr>
            <a:t>Развитие сферы культуры в Вознесенском городском поселении</a:t>
          </a:r>
          <a:r>
            <a:rPr lang="ru-RU" sz="1800" b="1" kern="1200" dirty="0" smtClean="0">
              <a:solidFill>
                <a:srgbClr val="000000"/>
              </a:solidFill>
              <a:latin typeface="Book Antiqua" pitchFamily="18" charset="0"/>
            </a:rPr>
            <a:t>" -</a:t>
          </a:r>
          <a:r>
            <a:rPr lang="ru-RU" sz="1800" b="1" kern="1200" dirty="0" smtClean="0">
              <a:solidFill>
                <a:srgbClr val="000000"/>
              </a:solidFill>
              <a:latin typeface="+mj-lt"/>
            </a:rPr>
            <a:t>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000000"/>
              </a:solidFill>
              <a:latin typeface="+mj-lt"/>
            </a:rPr>
            <a:t>             10229,4/ 10229,4 –  100,0 % (15,18% от общего объема расходов) </a:t>
          </a:r>
          <a:endParaRPr lang="ru-RU" sz="1800" b="1" kern="1200" dirty="0">
            <a:solidFill>
              <a:srgbClr val="000000"/>
            </a:solidFill>
            <a:latin typeface="+mj-lt"/>
          </a:endParaRPr>
        </a:p>
      </dsp:txBody>
      <dsp:txXfrm rot="10800000">
        <a:off x="261281" y="4032816"/>
        <a:ext cx="8667713" cy="1045127"/>
      </dsp:txXfrm>
    </dsp:sp>
    <dsp:sp modelId="{C8260233-332B-4EFE-9308-D573B140EDB7}">
      <dsp:nvSpPr>
        <dsp:cNvPr id="0" name=""/>
        <dsp:cNvSpPr/>
      </dsp:nvSpPr>
      <dsp:spPr>
        <a:xfrm>
          <a:off x="285476" y="4079120"/>
          <a:ext cx="1089261" cy="961393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827A5E3-F875-4989-8948-2C1FD9291DF6}">
      <dsp:nvSpPr>
        <dsp:cNvPr id="0" name=""/>
        <dsp:cNvSpPr/>
      </dsp:nvSpPr>
      <dsp:spPr>
        <a:xfrm rot="10800000">
          <a:off x="0" y="2683993"/>
          <a:ext cx="8890993" cy="1253829"/>
        </a:xfrm>
        <a:prstGeom prst="homePlate">
          <a:avLst/>
        </a:prstGeom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 w="6350" cap="flat" cmpd="sng" algn="ctr">
          <a:solidFill>
            <a:schemeClr val="dk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25086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000000"/>
              </a:solidFill>
              <a:latin typeface="+mj-lt"/>
            </a:rPr>
            <a:t>                   Благоустройство МО "Вознесенское городское поселение" –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rgbClr val="000000"/>
              </a:solidFill>
              <a:latin typeface="+mj-lt"/>
            </a:rPr>
            <a:t>            25961,4/ 24124,9–  92,9 % (35,81% от общего объема расходов) </a:t>
          </a:r>
          <a:endParaRPr lang="ru-RU" sz="1800" b="1" kern="1200" dirty="0">
            <a:solidFill>
              <a:srgbClr val="000000"/>
            </a:solidFill>
            <a:latin typeface="+mj-lt"/>
          </a:endParaRPr>
        </a:p>
      </dsp:txBody>
      <dsp:txXfrm rot="10800000">
        <a:off x="313457" y="2683993"/>
        <a:ext cx="8577536" cy="1253829"/>
      </dsp:txXfrm>
    </dsp:sp>
    <dsp:sp modelId="{3079C3DD-B050-44FB-9731-F6E209AA6D78}">
      <dsp:nvSpPr>
        <dsp:cNvPr id="0" name=""/>
        <dsp:cNvSpPr/>
      </dsp:nvSpPr>
      <dsp:spPr>
        <a:xfrm>
          <a:off x="320832" y="2683996"/>
          <a:ext cx="1022895" cy="1230305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08.09.2016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08.09.2016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B667E1-E601-4AAF-B95C-B25720D70A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10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B667E1-E601-4AAF-B95C-B25720D70A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90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B667E1-E601-4AAF-B95C-B25720D70A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54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"/>
              <a:t>Может потребоваться несколько слайдов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B667E1-E601-4AAF-B95C-B25720D70A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26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B667E1-E601-4AAF-B95C-B25720D70A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20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B667E1-E601-4AAF-B95C-B25720D70A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49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B667E1-E601-4AAF-B95C-B25720D70A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1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B667E1-E601-4AAF-B95C-B25720D70A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62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B667E1-E601-4AAF-B95C-B25720D70A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1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B667E1-E601-4AAF-B95C-B25720D70A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94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B667E1-E601-4AAF-B95C-B25720D70A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08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B667E1-E601-4AAF-B95C-B25720D70A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92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B667E1-E601-4AAF-B95C-B25720D70A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43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Восход солнца над зелеными холмами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rtlCol="0" anchor="b">
            <a:normAutofit/>
          </a:bodyPr>
          <a:lstStyle>
            <a:lvl1pPr algn="ctr" rtl="0"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 rtl="0">
              <a:buNone/>
              <a:defRPr sz="2800"/>
            </a:lvl2pPr>
            <a:lvl3pPr marL="914400" indent="0" algn="ctr" rtl="0">
              <a:buNone/>
              <a:defRPr sz="2400"/>
            </a:lvl3pPr>
            <a:lvl4pPr marL="1371600" indent="0" algn="ctr" rtl="0">
              <a:buNone/>
              <a:defRPr sz="2000"/>
            </a:lvl4pPr>
            <a:lvl5pPr marL="1828800" indent="0" algn="ctr" rtl="0">
              <a:buNone/>
              <a:defRPr sz="2000"/>
            </a:lvl5pPr>
            <a:lvl6pPr marL="2286000" indent="0" algn="ctr" rtl="0">
              <a:buNone/>
              <a:defRPr sz="2000"/>
            </a:lvl6pPr>
            <a:lvl7pPr marL="2743200" indent="0" algn="ctr" rtl="0">
              <a:buNone/>
              <a:defRPr sz="2000"/>
            </a:lvl7pPr>
            <a:lvl8pPr marL="3200400" indent="0" algn="ctr" rtl="0">
              <a:buNone/>
              <a:defRPr sz="2000"/>
            </a:lvl8pPr>
            <a:lvl9pPr marL="3657600" indent="0" algn="ctr" rtl="0">
              <a:buNone/>
              <a:defRPr sz="2000"/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Альтернативный 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rtlCol="0" anchor="b">
            <a:normAutofit/>
          </a:bodyPr>
          <a:lstStyle>
            <a:lvl1pPr algn="l" rtl="0"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08.09.2016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rtlCol="0" anchor="b">
            <a:normAutofit/>
          </a:bodyPr>
          <a:lstStyle>
            <a:lvl1pPr algn="l" rtl="0"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 rtlCol="0"/>
          <a:lstStyle>
            <a:lvl1pPr marL="0" indent="0" algn="ctr" rtl="0">
              <a:buNone/>
              <a:defRPr sz="3200">
                <a:solidFill>
                  <a:schemeClr val="tx2"/>
                </a:solidFill>
              </a:defRPr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08.09.2016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08.09.2016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08.09.2016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 algn="l" rtl="0">
              <a:defRPr/>
            </a:lvl6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08.09.2016</a:t>
            </a:r>
            <a:endParaRPr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rtlCol="0" anchor="b">
            <a:normAutofit/>
          </a:bodyPr>
          <a:lstStyle>
            <a:lvl1pPr algn="ctr" rtl="0">
              <a:defRPr sz="5200" b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rtlCol="0" anchor="t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08.09.2016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Альтернативный 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rtlCol="0" anchor="b">
            <a:normAutofit/>
          </a:bodyPr>
          <a:lstStyle>
            <a:lvl1pPr algn="ctr" rtl="0">
              <a:defRPr sz="52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rtlCol="0" anchor="t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08.09.2016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08.09.2016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0ECE5F2-81AA-4605-B028-6FBA391056A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200" b="0" cap="none" baseline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 rtlCol="0">
            <a:normAutofit/>
          </a:bodyPr>
          <a:lstStyle>
            <a:lvl1pPr algn="l" rtl="0">
              <a:defRPr sz="1800"/>
            </a:lvl1pPr>
            <a:lvl2pPr algn="l" rtl="0">
              <a:defRPr sz="1600"/>
            </a:lvl2pPr>
            <a:lvl3pPr algn="l" rtl="0">
              <a:defRPr sz="1400"/>
            </a:lvl3pPr>
            <a:lvl4pPr algn="l" rtl="0">
              <a:defRPr sz="1200"/>
            </a:lvl4pPr>
            <a:lvl5pPr algn="l" rtl="0">
              <a:defRPr sz="1200"/>
            </a:lvl5pPr>
            <a:lvl6pPr algn="l" rtl="0">
              <a:defRPr sz="1200"/>
            </a:lvl6pPr>
            <a:lvl7pPr algn="l" rtl="0">
              <a:defRPr sz="1200"/>
            </a:lvl7pPr>
            <a:lvl8pPr algn="l" rtl="0">
              <a:defRPr sz="1200"/>
            </a:lvl8pPr>
            <a:lvl9pPr algn="l" rtl="0">
              <a:defRPr sz="12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200" b="0" cap="none" baseline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 rtlCol="0">
            <a:normAutofit/>
          </a:bodyPr>
          <a:lstStyle>
            <a:lvl1pPr algn="l" rtl="0">
              <a:defRPr sz="1800"/>
            </a:lvl1pPr>
            <a:lvl2pPr algn="l" rtl="0">
              <a:defRPr sz="1600"/>
            </a:lvl2pPr>
            <a:lvl3pPr algn="l" rtl="0">
              <a:defRPr sz="1400"/>
            </a:lvl3pPr>
            <a:lvl4pPr algn="l" rtl="0">
              <a:defRPr sz="1200"/>
            </a:lvl4pPr>
            <a:lvl5pPr algn="l" rtl="0">
              <a:defRPr sz="1200"/>
            </a:lvl5pPr>
            <a:lvl6pPr algn="l" rtl="0">
              <a:defRPr sz="1200"/>
            </a:lvl6pPr>
            <a:lvl7pPr algn="l" rtl="0">
              <a:defRPr sz="1200"/>
            </a:lvl7pPr>
            <a:lvl8pPr algn="l" rtl="0">
              <a:defRPr sz="1200"/>
            </a:lvl8pPr>
            <a:lvl9pPr algn="l" rtl="0">
              <a:defRPr sz="12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08.09.2016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08.09.2016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endParaRPr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08.09.2016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rtlCol="0" anchor="b">
            <a:normAutofit/>
          </a:bodyPr>
          <a:lstStyle>
            <a:lvl1pPr algn="l" rtl="0">
              <a:defRPr sz="3400" b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08.09.2016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t>Стиль образца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  <a:p>
            <a:pPr lvl="5" rtl="0"/>
            <a:r>
              <a:t>Шестой</a:t>
            </a:r>
          </a:p>
          <a:p>
            <a:pPr lvl="6" rtl="0"/>
            <a:r>
              <a:t>Седьмой</a:t>
            </a:r>
          </a:p>
          <a:p>
            <a:pPr lvl="7" rtl="0"/>
            <a:r>
              <a:t>Восьмой</a:t>
            </a:r>
          </a:p>
          <a:p>
            <a:pPr lvl="8" rtl="0"/>
            <a:r>
              <a:t>Девятый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 cap="all" baseline="0">
                <a:solidFill>
                  <a:schemeClr val="bg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bg2"/>
                </a:solidFill>
              </a:defRPr>
            </a:lvl1pPr>
          </a:lstStyle>
          <a:p>
            <a:pPr rtl="0"/>
            <a:r>
              <a:rPr lang="en-US"/>
              <a:t>08.09.2016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bg2"/>
                </a:solidFill>
              </a:defRPr>
            </a:lvl1pPr>
          </a:lstStyle>
          <a:p>
            <a:pPr rtl="0"/>
            <a:fld id="{CA8D9AD5-F248-4919-864A-CFD76CC027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4365104"/>
            <a:ext cx="9144002" cy="1143000"/>
          </a:xfrm>
        </p:spPr>
        <p:txBody>
          <a:bodyPr rtlCol="0"/>
          <a:lstStyle/>
          <a:p>
            <a:pPr rtl="0"/>
            <a:r>
              <a:rPr lang="ru" dirty="0" smtClean="0"/>
              <a:t>Бюджет для граждан</a:t>
            </a:r>
            <a:endParaRPr lang="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522413" y="5508104"/>
            <a:ext cx="9144002" cy="762000"/>
          </a:xfrm>
        </p:spPr>
        <p:txBody>
          <a:bodyPr rtlCol="0">
            <a:noAutofit/>
          </a:bodyPr>
          <a:lstStyle/>
          <a:p>
            <a:pPr rtl="0"/>
            <a:r>
              <a:rPr lang="ru" sz="2800" dirty="0" smtClean="0"/>
              <a:t>Отчет об исполнении бюджета «Вознесенского городского поселения Подпорожского муниципального района Ленинградской области» за 2022 год</a:t>
            </a:r>
            <a:endParaRPr lang="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-1"/>
            <a:ext cx="4727848" cy="47607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970" y="-2"/>
            <a:ext cx="5198502" cy="47607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2" y="0"/>
            <a:ext cx="4295800" cy="47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7000">
              <a:schemeClr val="bg2">
                <a:lumMod val="20000"/>
                <a:lumOff val="80000"/>
              </a:schemeClr>
            </a:gs>
            <a:gs pos="100000">
              <a:schemeClr val="bg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5007" y="548680"/>
            <a:ext cx="105396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Расходная часть бюджета в разрезе программных и непрограммных  направлений</a:t>
            </a:r>
            <a:endParaRPr lang="ru-RU" sz="1700" b="1" i="1" dirty="0" smtClean="0">
              <a:solidFill>
                <a:srgbClr val="4110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" y="0"/>
            <a:ext cx="1239277" cy="1412776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283344890"/>
              </p:ext>
            </p:extLst>
          </p:nvPr>
        </p:nvGraphicFramePr>
        <p:xfrm>
          <a:off x="1847528" y="948790"/>
          <a:ext cx="8544904" cy="4280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567608" y="4869160"/>
            <a:ext cx="6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за 2022 год составляют  </a:t>
            </a:r>
            <a:r>
              <a:rPr lang="en-US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67 376</a:t>
            </a: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,7 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Программная часть расходов бюджета составляет </a:t>
            </a:r>
            <a:r>
              <a:rPr lang="en-US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общего объёма расходов, непрограммные расходы – </a:t>
            </a:r>
            <a:r>
              <a:rPr lang="en-US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19,81</a:t>
            </a: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5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7000">
              <a:schemeClr val="bg2">
                <a:lumMod val="20000"/>
                <a:lumOff val="80000"/>
              </a:schemeClr>
            </a:gs>
            <a:gs pos="100000">
              <a:schemeClr val="bg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5520" y="446227"/>
            <a:ext cx="105396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Эффективность реализации муниципальных программ в 2022 году </a:t>
            </a:r>
            <a:endParaRPr lang="ru-RU" sz="20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план/факт </a:t>
            </a:r>
            <a:r>
              <a:rPr lang="ru-RU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(тыс. руб.-%)</a:t>
            </a:r>
            <a:endParaRPr lang="ru-RU" sz="1700" b="1" i="1" dirty="0" smtClean="0">
              <a:solidFill>
                <a:srgbClr val="4110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" y="0"/>
            <a:ext cx="1239277" cy="1412776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6156979"/>
              </p:ext>
            </p:extLst>
          </p:nvPr>
        </p:nvGraphicFramePr>
        <p:xfrm>
          <a:off x="1741240" y="1052736"/>
          <a:ext cx="885698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0247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7000">
              <a:schemeClr val="bg2">
                <a:lumMod val="20000"/>
                <a:lumOff val="80000"/>
              </a:schemeClr>
            </a:gs>
            <a:gs pos="100000">
              <a:schemeClr val="bg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" y="0"/>
            <a:ext cx="1239277" cy="1412776"/>
          </a:xfrm>
          <a:prstGeom prst="rect">
            <a:avLst/>
          </a:prstGeom>
        </p:spPr>
      </p:pic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8850716"/>
              </p:ext>
            </p:extLst>
          </p:nvPr>
        </p:nvGraphicFramePr>
        <p:xfrm>
          <a:off x="1775520" y="188640"/>
          <a:ext cx="8928992" cy="6487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8901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9000">
              <a:schemeClr val="accent1">
                <a:alpha val="85000"/>
                <a:lumMod val="42000"/>
                <a:lumOff val="58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5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56040" y="476672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Вознесенское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поселение  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Подпорожского муниципального района 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68696" y="3645024"/>
            <a:ext cx="37444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Почтовый адрес: </a:t>
            </a:r>
            <a:endParaRPr lang="en-US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187750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Ленинградская 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 </a:t>
            </a:r>
            <a:endParaRPr lang="en-US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Подпорожский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г.п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Вознесенье,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Комсомольская д.22,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(81365) 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013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adm-voznesene@yandex.ru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://admvoznesenie.ru/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63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7000">
              <a:schemeClr val="bg2">
                <a:lumMod val="20000"/>
                <a:lumOff val="80000"/>
              </a:schemeClr>
            </a:gs>
            <a:gs pos="100000">
              <a:schemeClr val="bg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" y="0"/>
            <a:ext cx="1239277" cy="14127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07568" y="1380511"/>
            <a:ext cx="7513596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i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Спасибо </a:t>
            </a:r>
          </a:p>
          <a:p>
            <a:pPr algn="ctr"/>
            <a:r>
              <a:rPr lang="ru-RU" sz="9600" b="1" i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за внимание!</a:t>
            </a:r>
            <a:endParaRPr lang="ru-RU" sz="9600" b="1" i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343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6000">
              <a:schemeClr val="bg2">
                <a:lumMod val="20000"/>
                <a:lumOff val="80000"/>
              </a:schemeClr>
            </a:gs>
            <a:gs pos="100000">
              <a:schemeClr val="bg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3552" y="181669"/>
            <a:ext cx="928903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Административно-территориальное деление </a:t>
            </a:r>
          </a:p>
          <a:p>
            <a:r>
              <a:rPr lang="ru-RU" sz="2800" i="1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МО «Вознесенское городское поселение</a:t>
            </a:r>
          </a:p>
          <a:p>
            <a:endParaRPr lang="ru-RU" sz="800" dirty="0" smtClean="0"/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Муниципальное </a:t>
            </a:r>
            <a:r>
              <a:rPr lang="ru-RU" b="1" dirty="0">
                <a:solidFill>
                  <a:srgbClr val="7030A0"/>
                </a:solidFill>
              </a:rPr>
              <a:t>образование «Вознесенское городское поселение входит в состав Подпорожского муниципального района Ленинградской области. </a:t>
            </a:r>
            <a:endParaRPr lang="ru-RU" b="1" dirty="0" smtClean="0">
              <a:solidFill>
                <a:srgbClr val="7030A0"/>
              </a:solidFill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Вознесенье </a:t>
            </a:r>
            <a:r>
              <a:rPr lang="ru-RU" b="1" dirty="0">
                <a:solidFill>
                  <a:srgbClr val="7030A0"/>
                </a:solidFill>
              </a:rPr>
              <a:t>— посёлок городского типа в Подпорожском районе Ленинградской области, с 1 января 2006 года является административным центром Вознесенского городского поселения.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" y="0"/>
            <a:ext cx="1239278" cy="14127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8247" y="2611873"/>
            <a:ext cx="4464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Перечень населенных пунктов, 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входящих в состав 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МО «Вознесенское городское поселение»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ru-RU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</a:rPr>
              <a:t>Д.Богданово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                  </a:t>
            </a:r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</a:rPr>
              <a:t>Д.Конец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</a:rPr>
              <a:t>Гп.Вознесенье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               </a:t>
            </a:r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</a:rPr>
              <a:t>Д.Красный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бор</a:t>
            </a:r>
          </a:p>
          <a:p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</a:rPr>
              <a:t>Д.Володарская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             </a:t>
            </a:r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</a:rPr>
              <a:t>Д.Родионово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</a:rPr>
              <a:t>Д.Гимрека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                       </a:t>
            </a:r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</a:rPr>
              <a:t>Д.Соболевщина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</a:rPr>
              <a:t>Д.Кипрушино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                </a:t>
            </a:r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</a:rPr>
              <a:t>Д.Щелейки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024906789"/>
              </p:ext>
            </p:extLst>
          </p:nvPr>
        </p:nvGraphicFramePr>
        <p:xfrm>
          <a:off x="4422068" y="3501008"/>
          <a:ext cx="457200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200" y="3861048"/>
            <a:ext cx="3959782" cy="2636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03912" y="2951656"/>
            <a:ext cx="269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75000"/>
                  </a:schemeClr>
                </a:solidFill>
              </a:rPr>
              <a:t>Численность населения</a:t>
            </a:r>
            <a:endParaRPr lang="ru-RU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5807968" y="3241271"/>
            <a:ext cx="324036" cy="42561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7248128" y="3241271"/>
            <a:ext cx="288032" cy="42561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81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7000">
              <a:schemeClr val="bg2">
                <a:lumMod val="20000"/>
                <a:lumOff val="80000"/>
              </a:schemeClr>
            </a:gs>
            <a:gs pos="100000">
              <a:schemeClr val="bg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5007" y="548680"/>
            <a:ext cx="10539625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Что такое отчёт для граждан? </a:t>
            </a:r>
            <a:endParaRPr lang="ru-RU" sz="2000" i="1" dirty="0" smtClean="0">
              <a:solidFill>
                <a:schemeClr val="bg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Основные </a:t>
            </a:r>
            <a:r>
              <a:rPr lang="ru-RU" sz="2000" i="1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понятия</a:t>
            </a:r>
            <a:endParaRPr lang="ru-RU" sz="20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1700" b="1" i="1" dirty="0" smtClean="0">
              <a:solidFill>
                <a:srgbClr val="4110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700" b="1" i="1" dirty="0" smtClean="0">
                <a:solidFill>
                  <a:srgbClr val="4110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 ДЛЯ ГРАЖДАН </a:t>
            </a:r>
            <a:r>
              <a:rPr lang="ru-RU" sz="1700" b="1" dirty="0" smtClean="0">
                <a:solidFill>
                  <a:srgbClr val="7030A0"/>
                </a:solidFill>
              </a:rPr>
              <a:t>– </a:t>
            </a:r>
            <a:r>
              <a:rPr lang="ru-RU" sz="1700" b="1" dirty="0">
                <a:solidFill>
                  <a:srgbClr val="7030A0"/>
                </a:solidFill>
              </a:rPr>
              <a:t>информационный ресурс, содержащий данные об исполнении бюджета за отчётный финансовый год, в доступной для широкого круга заинтересованных пользователей форме.  </a:t>
            </a:r>
            <a:endParaRPr lang="ru-RU" sz="1700" b="1" dirty="0" smtClean="0">
              <a:solidFill>
                <a:srgbClr val="7030A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700" b="1" i="1" dirty="0">
                <a:solidFill>
                  <a:srgbClr val="4110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</a:t>
            </a:r>
            <a:r>
              <a:rPr lang="ru-RU" sz="17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b="1" dirty="0" smtClean="0">
                <a:solidFill>
                  <a:srgbClr val="7030A0"/>
                </a:solidFill>
              </a:rPr>
              <a:t>- состоит </a:t>
            </a:r>
            <a:r>
              <a:rPr lang="ru-RU" sz="1700" b="1" dirty="0">
                <a:solidFill>
                  <a:srgbClr val="7030A0"/>
                </a:solidFill>
              </a:rPr>
              <a:t>из источников и наборов данных, параметров и элементов отчёта муниципального образования за отчётный финансовый год.  </a:t>
            </a:r>
            <a:endParaRPr lang="ru-RU" sz="1700" b="1" dirty="0" smtClean="0">
              <a:solidFill>
                <a:srgbClr val="7030A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700" b="1" i="1" dirty="0" smtClean="0">
                <a:solidFill>
                  <a:srgbClr val="4110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ДОТАЦИИ</a:t>
            </a:r>
            <a:r>
              <a:rPr lang="ru-RU" sz="1700" b="1" dirty="0" smtClean="0">
                <a:solidFill>
                  <a:srgbClr val="7030A0"/>
                </a:solidFill>
              </a:rPr>
              <a:t> - </a:t>
            </a:r>
            <a:r>
              <a:rPr lang="ru-RU" sz="1700" b="1" dirty="0">
                <a:solidFill>
                  <a:srgbClr val="7030A0"/>
                </a:solidFill>
              </a:rPr>
              <a:t>межбюджетный трансферт, предоставляемый на безвозмездной и безвозвратной основе без установления направлений и (или) условий их использования.   </a:t>
            </a:r>
            <a:endParaRPr lang="ru-RU" sz="1700" b="1" dirty="0" smtClean="0">
              <a:solidFill>
                <a:srgbClr val="7030A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700" b="1" i="1" dirty="0" smtClean="0">
                <a:solidFill>
                  <a:srgbClr val="4110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</a:t>
            </a:r>
            <a:r>
              <a:rPr lang="ru-RU" sz="1700" b="1" dirty="0" smtClean="0">
                <a:solidFill>
                  <a:srgbClr val="7030A0"/>
                </a:solidFill>
              </a:rPr>
              <a:t> – </a:t>
            </a:r>
            <a:r>
              <a:rPr lang="ru-RU" sz="1700" b="1" dirty="0">
                <a:solidFill>
                  <a:srgbClr val="7030A0"/>
                </a:solidFill>
              </a:rPr>
              <a:t>безвозмездные и безвозвратные поступления денежных средств в отчётном финансовом году. 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700" b="1" i="1" dirty="0" smtClean="0">
                <a:solidFill>
                  <a:srgbClr val="4110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</a:t>
            </a:r>
            <a:r>
              <a:rPr lang="ru-RU" sz="1700" b="1" dirty="0" smtClean="0">
                <a:solidFill>
                  <a:srgbClr val="7030A0"/>
                </a:solidFill>
              </a:rPr>
              <a:t> – </a:t>
            </a:r>
            <a:r>
              <a:rPr lang="ru-RU" sz="1700" b="1" dirty="0">
                <a:solidFill>
                  <a:srgbClr val="7030A0"/>
                </a:solidFill>
              </a:rPr>
              <a:t>выплачиваемые из бюджета денежные средства в соответствии с установленными полномочиями по расходным обязательствам   </a:t>
            </a:r>
            <a:endParaRPr lang="ru-RU" sz="1700" b="1" dirty="0" smtClean="0">
              <a:solidFill>
                <a:srgbClr val="7030A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700" b="1" i="1" dirty="0" smtClean="0">
                <a:solidFill>
                  <a:srgbClr val="4110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ДЕФИЦИТ БЮДЖЕТА </a:t>
            </a:r>
            <a:r>
              <a:rPr lang="ru-RU" sz="1700" b="1" dirty="0" smtClean="0">
                <a:solidFill>
                  <a:srgbClr val="7030A0"/>
                </a:solidFill>
              </a:rPr>
              <a:t>– </a:t>
            </a:r>
            <a:r>
              <a:rPr lang="ru-RU" sz="1700" b="1" dirty="0">
                <a:solidFill>
                  <a:srgbClr val="7030A0"/>
                </a:solidFill>
              </a:rPr>
              <a:t>превышение расходов над доходами.  </a:t>
            </a:r>
            <a:endParaRPr lang="ru-RU" sz="1700" b="1" dirty="0" smtClean="0">
              <a:solidFill>
                <a:srgbClr val="7030A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700" b="1" i="1" dirty="0" smtClean="0">
                <a:solidFill>
                  <a:srgbClr val="4110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ПРОФИЦИТ БЮДЖЕТА </a:t>
            </a:r>
            <a:r>
              <a:rPr lang="ru-RU" sz="1700" b="1" dirty="0" smtClean="0">
                <a:solidFill>
                  <a:srgbClr val="7030A0"/>
                </a:solidFill>
              </a:rPr>
              <a:t>- </a:t>
            </a:r>
            <a:r>
              <a:rPr lang="ru-RU" sz="1700" b="1" dirty="0">
                <a:solidFill>
                  <a:srgbClr val="7030A0"/>
                </a:solidFill>
              </a:rPr>
              <a:t>превышение доходов над расходами. </a:t>
            </a:r>
            <a:endParaRPr lang="ru-RU" sz="1700" b="1" dirty="0" smtClean="0">
              <a:solidFill>
                <a:srgbClr val="7030A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700" b="1" i="1" dirty="0" smtClean="0">
                <a:solidFill>
                  <a:srgbClr val="4110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БЕЗВОЗМЕЗДНЫЕ ПОСТУПЛЕНИЯ </a:t>
            </a:r>
            <a:r>
              <a:rPr lang="ru-RU" sz="1700" b="1" dirty="0" smtClean="0">
                <a:solidFill>
                  <a:srgbClr val="7030A0"/>
                </a:solidFill>
              </a:rPr>
              <a:t>- </a:t>
            </a:r>
            <a:r>
              <a:rPr lang="ru-RU" sz="1700" b="1" dirty="0">
                <a:solidFill>
                  <a:srgbClr val="7030A0"/>
                </a:solidFill>
              </a:rPr>
              <a:t>поступающие в бюджет денежные средства на безвозмездной основе из бюджетов других уровней, от физических и юридических лиц.   </a:t>
            </a:r>
            <a:endParaRPr lang="ru-RU" sz="1700" b="1" dirty="0" smtClean="0">
              <a:solidFill>
                <a:srgbClr val="7030A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700" b="1" i="1" dirty="0" smtClean="0">
                <a:solidFill>
                  <a:srgbClr val="4110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СУБВЕНЦИИ</a:t>
            </a:r>
            <a:r>
              <a:rPr lang="ru-RU" sz="1700" b="1" dirty="0" smtClean="0">
                <a:solidFill>
                  <a:srgbClr val="7030A0"/>
                </a:solidFill>
              </a:rPr>
              <a:t> - </a:t>
            </a:r>
            <a:r>
              <a:rPr lang="ru-RU" sz="1700" b="1" dirty="0">
                <a:solidFill>
                  <a:srgbClr val="7030A0"/>
                </a:solidFill>
              </a:rPr>
              <a:t>бюджетные средства, предоставляемые бюджету другого уровня бюджетной системы РФ на безвозмездной и безвозвратной основах на осуществление переданных полномочий.  </a:t>
            </a:r>
            <a:endParaRPr lang="ru-RU" sz="1700" b="1" dirty="0" smtClean="0">
              <a:solidFill>
                <a:srgbClr val="7030A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700" b="1" i="1" dirty="0" smtClean="0">
                <a:solidFill>
                  <a:srgbClr val="4110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СУБСИДИИ</a:t>
            </a:r>
            <a:r>
              <a:rPr lang="ru-RU" sz="1700" b="1" dirty="0" smtClean="0">
                <a:solidFill>
                  <a:srgbClr val="7030A0"/>
                </a:solidFill>
              </a:rPr>
              <a:t> - </a:t>
            </a:r>
            <a:r>
              <a:rPr lang="ru-RU" sz="1700" b="1" dirty="0">
                <a:solidFill>
                  <a:srgbClr val="7030A0"/>
                </a:solidFill>
              </a:rPr>
              <a:t>бюджетные средства, предоставляемые бюджету другого уровня бюджетной системы РФ, в целях </a:t>
            </a:r>
            <a:r>
              <a:rPr lang="ru-RU" sz="1700" b="1" dirty="0" err="1">
                <a:solidFill>
                  <a:srgbClr val="7030A0"/>
                </a:solidFill>
              </a:rPr>
              <a:t>софинансирования</a:t>
            </a:r>
            <a:r>
              <a:rPr lang="ru-RU" sz="1700" b="1" dirty="0">
                <a:solidFill>
                  <a:srgbClr val="7030A0"/>
                </a:solidFill>
              </a:rPr>
              <a:t> расходов бюджета.  </a:t>
            </a:r>
            <a:endParaRPr lang="ru-RU" sz="1700" b="1" dirty="0" smtClean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" y="0"/>
            <a:ext cx="1239277" cy="14127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44624"/>
            <a:ext cx="2127911" cy="17728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5229200"/>
            <a:ext cx="2124353" cy="176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5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7000">
              <a:schemeClr val="bg2">
                <a:lumMod val="20000"/>
                <a:lumOff val="80000"/>
              </a:schemeClr>
            </a:gs>
            <a:gs pos="100000">
              <a:schemeClr val="bg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9038"/>
            <a:ext cx="2642973" cy="178896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43472" y="332656"/>
            <a:ext cx="10539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Этапы составления бюджетной отчётности </a:t>
            </a:r>
            <a:endParaRPr lang="ru-RU" sz="2800" i="1" dirty="0" smtClean="0">
              <a:solidFill>
                <a:schemeClr val="bg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" y="0"/>
            <a:ext cx="1239277" cy="14127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43472" y="759986"/>
            <a:ext cx="97930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2400" b="1" i="1" dirty="0">
                <a:solidFill>
                  <a:srgbClr val="C60A29"/>
                </a:solidFill>
              </a:rPr>
              <a:t>1 этап </a:t>
            </a:r>
            <a:endParaRPr lang="ru-RU" sz="2400" b="1" i="1" dirty="0" smtClean="0">
              <a:solidFill>
                <a:srgbClr val="C60A29"/>
              </a:solidFill>
            </a:endParaRPr>
          </a:p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Внешняя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проверка годового отчета об исполнении бюджета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Вознесенского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городского поселения: годовой отчет об исполнении бюджета до его рассмотрения в Совете депутатов подлежит внешней проверке, которая включает подготовку заключения на годовой отчет об исполнении бюджета  </a:t>
            </a:r>
            <a:endParaRPr lang="ru-RU" sz="24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2400" b="1" i="1" dirty="0" smtClean="0">
                <a:solidFill>
                  <a:srgbClr val="C60A29"/>
                </a:solidFill>
              </a:rPr>
              <a:t>2 </a:t>
            </a:r>
            <a:r>
              <a:rPr lang="ru-RU" sz="2400" b="1" i="1" dirty="0">
                <a:solidFill>
                  <a:srgbClr val="C60A29"/>
                </a:solidFill>
              </a:rPr>
              <a:t>этап </a:t>
            </a:r>
            <a:endParaRPr lang="ru-RU" sz="2400" b="1" i="1" dirty="0" smtClean="0">
              <a:solidFill>
                <a:srgbClr val="C60A29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>
                <a:solidFill>
                  <a:srgbClr val="FFFF00"/>
                </a:solidFill>
              </a:rPr>
              <a:t>Публичные слушания по проекту решения Совета депутатов </a:t>
            </a:r>
            <a:r>
              <a:rPr lang="ru-RU" sz="2400" b="1" i="1" dirty="0" smtClean="0">
                <a:solidFill>
                  <a:srgbClr val="FFFF00"/>
                </a:solidFill>
              </a:rPr>
              <a:t>Вознесенского </a:t>
            </a:r>
            <a:r>
              <a:rPr lang="ru-RU" sz="2400" b="1" i="1" dirty="0">
                <a:solidFill>
                  <a:srgbClr val="FFFF00"/>
                </a:solidFill>
              </a:rPr>
              <a:t>городского поселения «Об исполнении бюджета </a:t>
            </a:r>
            <a:r>
              <a:rPr lang="ru-RU" sz="2400" b="1" i="1" dirty="0" smtClean="0">
                <a:solidFill>
                  <a:srgbClr val="FFFF00"/>
                </a:solidFill>
              </a:rPr>
              <a:t>Вознесенского </a:t>
            </a:r>
            <a:r>
              <a:rPr lang="ru-RU" sz="2400" b="1" i="1" dirty="0">
                <a:solidFill>
                  <a:srgbClr val="FFFF00"/>
                </a:solidFill>
              </a:rPr>
              <a:t>городского поселения за 2022 год»  </a:t>
            </a:r>
            <a:endParaRPr lang="ru-RU" sz="2400" b="1" i="1" dirty="0" smtClean="0">
              <a:solidFill>
                <a:srgbClr val="FFFF00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2400" b="1" i="1" dirty="0" smtClean="0">
                <a:solidFill>
                  <a:srgbClr val="C60A29"/>
                </a:solidFill>
              </a:rPr>
              <a:t>3 </a:t>
            </a:r>
            <a:r>
              <a:rPr lang="ru-RU" sz="2400" b="1" i="1" dirty="0">
                <a:solidFill>
                  <a:srgbClr val="C60A29"/>
                </a:solidFill>
              </a:rPr>
              <a:t>этап </a:t>
            </a:r>
            <a:endParaRPr lang="ru-RU" sz="2400" b="1" i="1" dirty="0" smtClean="0">
              <a:solidFill>
                <a:srgbClr val="C60A29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>
                <a:solidFill>
                  <a:srgbClr val="7030A0"/>
                </a:solidFill>
              </a:rPr>
              <a:t>Утверждение отчета: отчет об исполнении бюджета утверждается Решением Совета депутатов на заседании Совета депутатов </a:t>
            </a:r>
            <a:r>
              <a:rPr lang="ru-RU" sz="2400" b="1" i="1" dirty="0" smtClean="0">
                <a:solidFill>
                  <a:srgbClr val="7030A0"/>
                </a:solidFill>
              </a:rPr>
              <a:t>Вознесенского </a:t>
            </a:r>
            <a:r>
              <a:rPr lang="ru-RU" sz="2400" b="1" i="1" dirty="0">
                <a:solidFill>
                  <a:srgbClr val="7030A0"/>
                </a:solidFill>
              </a:rPr>
              <a:t>городского поселения </a:t>
            </a:r>
          </a:p>
        </p:txBody>
      </p:sp>
    </p:spTree>
    <p:extLst>
      <p:ext uri="{BB962C8B-B14F-4D97-AF65-F5344CB8AC3E}">
        <p14:creationId xmlns:p14="http://schemas.microsoft.com/office/powerpoint/2010/main" val="61445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7000">
              <a:schemeClr val="bg2">
                <a:lumMod val="20000"/>
                <a:lumOff val="80000"/>
              </a:schemeClr>
            </a:gs>
            <a:gs pos="100000">
              <a:schemeClr val="bg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4199" y="257476"/>
            <a:ext cx="1053962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Основные параметры бюджета</a:t>
            </a:r>
            <a:b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Вознесенского </a:t>
            </a:r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городского поселения за 2022 год</a:t>
            </a:r>
            <a:b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800" i="1" dirty="0" smtClean="0">
              <a:solidFill>
                <a:schemeClr val="bg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" y="0"/>
            <a:ext cx="1239277" cy="14127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03512" y="1134664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4110F4"/>
                </a:solidFill>
              </a:rPr>
              <a:t>Бюджет </a:t>
            </a:r>
            <a:r>
              <a:rPr lang="ru-RU" i="1" dirty="0" smtClean="0">
                <a:solidFill>
                  <a:srgbClr val="4110F4"/>
                </a:solidFill>
              </a:rPr>
              <a:t>Вознесенского </a:t>
            </a:r>
            <a:r>
              <a:rPr lang="ru-RU" i="1" dirty="0">
                <a:solidFill>
                  <a:srgbClr val="4110F4"/>
                </a:solidFill>
              </a:rPr>
              <a:t>городского поселения на 2022-2024 годы утверждён </a:t>
            </a:r>
            <a:br>
              <a:rPr lang="ru-RU" i="1" dirty="0">
                <a:solidFill>
                  <a:srgbClr val="4110F4"/>
                </a:solidFill>
              </a:rPr>
            </a:br>
            <a:r>
              <a:rPr lang="ru-RU" i="1" dirty="0">
                <a:solidFill>
                  <a:srgbClr val="4110F4"/>
                </a:solidFill>
              </a:rPr>
              <a:t>решением Совета депутатов от 23.12.2021 г. </a:t>
            </a:r>
            <a:r>
              <a:rPr lang="ru-RU" i="1" dirty="0" smtClean="0">
                <a:solidFill>
                  <a:srgbClr val="4110F4"/>
                </a:solidFill>
              </a:rPr>
              <a:t>№93 </a:t>
            </a:r>
            <a:endParaRPr lang="ru-RU" i="1" dirty="0">
              <a:solidFill>
                <a:srgbClr val="4110F4"/>
              </a:solidFill>
            </a:endParaRPr>
          </a:p>
          <a:p>
            <a:pPr algn="ctr"/>
            <a:r>
              <a:rPr lang="ru-RU" i="1" dirty="0">
                <a:solidFill>
                  <a:srgbClr val="4110F4"/>
                </a:solidFill>
              </a:rPr>
              <a:t>В течении 2022 года в решении о бюджете было внесено 4 поправки, обусловленных корректировкой бюджета на суммы безвозмездных поступлений, полученных из областного бюджета, бюджета района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55640" y="2701080"/>
            <a:ext cx="69127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</a:rPr>
              <a:t>Основные параметры бюджета</a:t>
            </a:r>
          </a:p>
          <a:p>
            <a:pPr algn="ctr"/>
            <a:r>
              <a:rPr lang="ru-RU" sz="1400" b="1" i="1" dirty="0">
                <a:solidFill>
                  <a:srgbClr val="FF0000"/>
                </a:solidFill>
              </a:rPr>
              <a:t>(</a:t>
            </a:r>
            <a:r>
              <a:rPr lang="ru-RU" sz="1400" b="1" i="1" dirty="0" err="1">
                <a:solidFill>
                  <a:srgbClr val="FF0000"/>
                </a:solidFill>
              </a:rPr>
              <a:t>тыс.руб</a:t>
            </a:r>
            <a:r>
              <a:rPr lang="ru-RU" sz="1400" b="1" i="1" dirty="0">
                <a:solidFill>
                  <a:srgbClr val="FF0000"/>
                </a:solidFill>
              </a:rPr>
              <a:t>.)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652579"/>
              </p:ext>
            </p:extLst>
          </p:nvPr>
        </p:nvGraphicFramePr>
        <p:xfrm>
          <a:off x="3719736" y="3474260"/>
          <a:ext cx="7961972" cy="3037343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7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97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1762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50"/>
                          </a:solidFill>
                        </a:rPr>
                        <a:t>Наименование показателей</a:t>
                      </a:r>
                      <a:endParaRPr lang="ru-RU" sz="1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50"/>
                          </a:solidFill>
                        </a:rPr>
                        <a:t>Плановое значение      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B050"/>
                          </a:solidFill>
                        </a:rPr>
                        <a:t>   (с учётам внесённых изменений)</a:t>
                      </a:r>
                      <a:endParaRPr lang="ru-RU" sz="1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50"/>
                          </a:solidFill>
                        </a:rPr>
                        <a:t>Фактическое исполнение</a:t>
                      </a:r>
                      <a:endParaRPr lang="ru-RU" sz="1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50"/>
                          </a:solidFill>
                        </a:rPr>
                        <a:t>Процент исполнения</a:t>
                      </a:r>
                      <a:endParaRPr lang="ru-RU" sz="1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268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</a:rPr>
                        <a:t>Доходы</a:t>
                      </a:r>
                      <a:endParaRPr lang="ru-RU" sz="1600" b="1" i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</a:rPr>
                        <a:t>67 001,8</a:t>
                      </a:r>
                      <a:endParaRPr lang="ru-RU" sz="1600" b="1" i="1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</a:rPr>
                        <a:t>67 237,3</a:t>
                      </a:r>
                      <a:endParaRPr lang="ru-RU" sz="1600" b="1" i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</a:rPr>
                        <a:t>100,4</a:t>
                      </a:r>
                      <a:endParaRPr lang="ru-RU" sz="1600" b="1" i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06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</a:rPr>
                        <a:t>Расходы</a:t>
                      </a:r>
                      <a:endParaRPr lang="ru-RU" sz="1600" b="1" i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42FE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0000"/>
                          </a:solidFill>
                        </a:rPr>
                        <a:t>70 443,6</a:t>
                      </a:r>
                      <a:endParaRPr lang="ru-RU" sz="1600" b="1" i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42FE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</a:rPr>
                        <a:t>67  376,7</a:t>
                      </a:r>
                      <a:endParaRPr lang="ru-RU" sz="1600" b="1" i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42FE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</a:rPr>
                        <a:t>95,6</a:t>
                      </a:r>
                      <a:endParaRPr lang="ru-RU" sz="1600" b="1" i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42FE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38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</a:rPr>
                        <a:t>Дефицит (-),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</a:rPr>
                        <a:t>Профицит (+)</a:t>
                      </a:r>
                      <a:endParaRPr lang="ru-RU" sz="1600" b="1" i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</a:rPr>
                        <a:t>3 441,8</a:t>
                      </a:r>
                      <a:endParaRPr lang="ru-RU" sz="1600" b="1" i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00"/>
                          </a:solidFill>
                        </a:rPr>
                        <a:t>-139,4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i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08" y="3490580"/>
            <a:ext cx="3404528" cy="300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7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7000">
              <a:schemeClr val="bg2">
                <a:lumMod val="20000"/>
                <a:lumOff val="80000"/>
              </a:schemeClr>
            </a:gs>
            <a:gs pos="100000">
              <a:schemeClr val="bg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5007" y="229334"/>
            <a:ext cx="105396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Доходы бюджета - </a:t>
            </a:r>
            <a:b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это поступающие в бюджет денежные средства</a:t>
            </a:r>
            <a:endParaRPr lang="ru-RU" sz="2800" i="1" dirty="0" smtClean="0">
              <a:solidFill>
                <a:schemeClr val="bg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" y="0"/>
            <a:ext cx="1239277" cy="1412776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3875" y="1502787"/>
            <a:ext cx="2952328" cy="646848"/>
          </a:xfrm>
          <a:prstGeom prst="rect">
            <a:avLst/>
          </a:prstGeom>
          <a:solidFill>
            <a:srgbClr val="BEFF7D"/>
          </a:solidFill>
          <a:ln>
            <a:solidFill>
              <a:srgbClr val="00206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НАЛОГОВЫЕ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ДОХОДЫ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39468" y="1513519"/>
            <a:ext cx="3257642" cy="648072"/>
          </a:xfrm>
          <a:prstGeom prst="rect">
            <a:avLst/>
          </a:prstGeom>
          <a:solidFill>
            <a:srgbClr val="BEFF7D"/>
          </a:solidFill>
          <a:ln>
            <a:solidFill>
              <a:srgbClr val="00206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НЕНАЛОГОВЫЕ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ДОХОДЫ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688288" y="1502787"/>
            <a:ext cx="2205166" cy="648072"/>
          </a:xfrm>
          <a:prstGeom prst="rect">
            <a:avLst/>
          </a:prstGeom>
          <a:solidFill>
            <a:srgbClr val="00B050"/>
          </a:solidFill>
          <a:ln>
            <a:solidFill>
              <a:srgbClr val="00206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БЕЗВОЗМЕЗДНЫЕ ПОСТУПЛЕНИЕ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51478" y="2705191"/>
            <a:ext cx="2954725" cy="36041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cs typeface="Arial" pitchFamily="34" charset="0"/>
              </a:rPr>
              <a:t>1.Налог на доходы  физических лиц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2.Акцизы по подакцизным товарам (продукции)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3. Налог на имущество физических лиц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4. Земельный налог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5. Государственная пошлина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chemeClr val="accent5">
                  <a:lumMod val="75000"/>
                </a:schemeClr>
              </a:solidFill>
              <a:latin typeface="Calibri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							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539468" y="2703094"/>
            <a:ext cx="3280009" cy="36062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z="20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1. Доходы </a:t>
            </a:r>
            <a:r>
              <a:rPr lang="ru-RU" sz="2000" dirty="0">
                <a:solidFill>
                  <a:srgbClr val="0070C0"/>
                </a:solidFill>
                <a:cs typeface="Times New Roman" panose="02020603050405020304" pitchFamily="18" charset="0"/>
              </a:rPr>
              <a:t>от использования </a:t>
            </a:r>
            <a:r>
              <a:rPr lang="ru-RU" sz="20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имущества</a:t>
            </a:r>
          </a:p>
          <a:p>
            <a:pPr lvl="0"/>
            <a:r>
              <a:rPr lang="ru-RU" sz="20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2. Доходы </a:t>
            </a:r>
            <a:r>
              <a:rPr lang="ru-RU" sz="2000" dirty="0">
                <a:solidFill>
                  <a:srgbClr val="0070C0"/>
                </a:solidFill>
                <a:cs typeface="Times New Roman" panose="02020603050405020304" pitchFamily="18" charset="0"/>
              </a:rPr>
              <a:t>от оказания платных услуг (работ) и компенсации затрат государства</a:t>
            </a:r>
          </a:p>
          <a:p>
            <a:pPr lvl="0"/>
            <a:r>
              <a:rPr lang="ru-RU" sz="20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3. Доходы </a:t>
            </a:r>
            <a:r>
              <a:rPr lang="ru-RU" sz="2000" dirty="0">
                <a:solidFill>
                  <a:srgbClr val="0070C0"/>
                </a:solidFill>
                <a:cs typeface="Times New Roman" panose="02020603050405020304" pitchFamily="18" charset="0"/>
              </a:rPr>
              <a:t>от продажи материальных и нематериальных активов</a:t>
            </a:r>
          </a:p>
          <a:p>
            <a:pPr lvl="0"/>
            <a:r>
              <a:rPr lang="ru-RU" sz="20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4. Поступления </a:t>
            </a:r>
            <a:r>
              <a:rPr lang="ru-RU" sz="2000" dirty="0">
                <a:solidFill>
                  <a:srgbClr val="0070C0"/>
                </a:solidFill>
                <a:cs typeface="Times New Roman" panose="02020603050405020304" pitchFamily="18" charset="0"/>
              </a:rPr>
              <a:t>штрафных санкций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chemeClr val="accent5">
                  <a:lumMod val="75000"/>
                </a:schemeClr>
              </a:solidFill>
              <a:latin typeface="Calibri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758060" y="2708920"/>
            <a:ext cx="2065622" cy="2304256"/>
          </a:xfrm>
          <a:prstGeom prst="rect">
            <a:avLst/>
          </a:prstGeom>
          <a:solidFill>
            <a:srgbClr val="00FF99"/>
          </a:solidFill>
          <a:ln>
            <a:solidFill>
              <a:srgbClr val="C8089F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000" b="1" dirty="0" smtClean="0">
                <a:solidFill>
                  <a:srgbClr val="C8089F"/>
                </a:solidFill>
                <a:latin typeface="Calibri" pitchFamily="34" charset="0"/>
                <a:cs typeface="Arial" pitchFamily="34" charset="0"/>
              </a:rPr>
              <a:t>1. </a:t>
            </a:r>
            <a:r>
              <a:rPr lang="ru-RU" sz="2000" b="1" dirty="0">
                <a:solidFill>
                  <a:srgbClr val="C8089F"/>
                </a:solidFill>
                <a:latin typeface="Calibri" pitchFamily="34" charset="0"/>
                <a:cs typeface="Arial" pitchFamily="34" charset="0"/>
              </a:rPr>
              <a:t>Дотации</a:t>
            </a:r>
          </a:p>
          <a:p>
            <a:r>
              <a:rPr lang="ru-RU" sz="2000" b="1" dirty="0" smtClean="0">
                <a:solidFill>
                  <a:srgbClr val="C8089F"/>
                </a:solidFill>
                <a:latin typeface="Calibri" pitchFamily="34" charset="0"/>
                <a:cs typeface="Arial" pitchFamily="34" charset="0"/>
              </a:rPr>
              <a:t>2. Субсидии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8089F"/>
                </a:solidFill>
                <a:latin typeface="Calibri" pitchFamily="34" charset="0"/>
                <a:cs typeface="Arial" pitchFamily="34" charset="0"/>
              </a:rPr>
              <a:t>3. Субвенции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8089F"/>
                </a:solidFill>
                <a:latin typeface="Calibri" pitchFamily="34" charset="0"/>
                <a:cs typeface="Arial" pitchFamily="34" charset="0"/>
              </a:rPr>
              <a:t>4. Иные </a:t>
            </a:r>
            <a:r>
              <a:rPr lang="ru-RU" sz="2000" b="1" dirty="0" smtClean="0">
                <a:solidFill>
                  <a:srgbClr val="C8089F"/>
                </a:solidFill>
                <a:latin typeface="Calibri" pitchFamily="34" charset="0"/>
                <a:cs typeface="Arial" pitchFamily="34" charset="0"/>
              </a:rPr>
              <a:t>МБТ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8089F"/>
                </a:solidFill>
                <a:latin typeface="Calibri" pitchFamily="34" charset="0"/>
                <a:cs typeface="Arial" pitchFamily="34" charset="0"/>
              </a:rPr>
              <a:t>5. Прочие безвозмездные поступления</a:t>
            </a:r>
            <a:endParaRPr lang="ru-RU" sz="2000" b="1" dirty="0" smtClean="0">
              <a:solidFill>
                <a:srgbClr val="C8089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1895734" y="2152278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5879976" y="2172323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9580617" y="2152278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2202628" y="1049062"/>
            <a:ext cx="1633713" cy="4537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8316512" y="1049062"/>
            <a:ext cx="1656184" cy="4315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5" idx="0"/>
          </p:cNvCxnSpPr>
          <p:nvPr/>
        </p:nvCxnSpPr>
        <p:spPr>
          <a:xfrm>
            <a:off x="6168289" y="1049062"/>
            <a:ext cx="0" cy="4644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12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7000">
              <a:schemeClr val="bg2">
                <a:lumMod val="20000"/>
                <a:lumOff val="80000"/>
              </a:schemeClr>
            </a:gs>
            <a:gs pos="100000">
              <a:schemeClr val="bg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5007" y="548680"/>
            <a:ext cx="105396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Структура доходов бюджета </a:t>
            </a:r>
            <a:endParaRPr lang="ru-RU" sz="2000" i="1" dirty="0" smtClean="0">
              <a:solidFill>
                <a:schemeClr val="bg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Вознесенского </a:t>
            </a:r>
            <a:r>
              <a:rPr lang="ru-RU" sz="2000" i="1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городского поселения за 2022 </a:t>
            </a:r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год</a:t>
            </a:r>
            <a:endParaRPr lang="ru-RU" sz="1700" b="1" i="1" dirty="0" smtClean="0">
              <a:solidFill>
                <a:srgbClr val="4110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" y="0"/>
            <a:ext cx="1239277" cy="14127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07" y="1362835"/>
            <a:ext cx="9963561" cy="50108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11824" y="4581128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67237,3 </a:t>
            </a:r>
            <a:r>
              <a:rPr lang="ru-RU" sz="3200" b="1" dirty="0" smtClean="0">
                <a:solidFill>
                  <a:srgbClr val="002060"/>
                </a:solidFill>
              </a:rPr>
              <a:t>тыс. руб.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04312" y="4803258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11700,2</a:t>
            </a:r>
            <a:endParaRPr lang="ru-RU" sz="10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56240" y="1988840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44743,3</a:t>
            </a:r>
            <a:endParaRPr lang="ru-RU" sz="10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5520" y="4664759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10793,8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934155234"/>
              </p:ext>
            </p:extLst>
          </p:nvPr>
        </p:nvGraphicFramePr>
        <p:xfrm>
          <a:off x="933882" y="1259367"/>
          <a:ext cx="3100804" cy="2562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2319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7000">
              <a:schemeClr val="bg2">
                <a:lumMod val="20000"/>
                <a:lumOff val="80000"/>
              </a:schemeClr>
            </a:gs>
            <a:gs pos="100000">
              <a:schemeClr val="bg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7448" y="352445"/>
            <a:ext cx="105396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Исполнение доходной части бюджета </a:t>
            </a:r>
            <a:br>
              <a:rPr lang="ru-RU" sz="2000" i="1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Вознесенского </a:t>
            </a:r>
            <a:r>
              <a:rPr lang="ru-RU" sz="2000" i="1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городского поселения за 2022 год</a:t>
            </a:r>
            <a:endParaRPr lang="ru-RU" sz="1700" b="1" i="1" dirty="0" smtClean="0">
              <a:solidFill>
                <a:srgbClr val="4110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" y="0"/>
            <a:ext cx="1239277" cy="1412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12424" y="950531"/>
            <a:ext cx="949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(</a:t>
            </a:r>
            <a:r>
              <a:rPr lang="ru-RU" sz="1200" b="1" dirty="0" err="1" smtClean="0">
                <a:solidFill>
                  <a:schemeClr val="bg1"/>
                </a:solidFill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</a:rPr>
              <a:t>.)</a:t>
            </a:r>
            <a:endParaRPr lang="ru-RU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60352"/>
              </p:ext>
            </p:extLst>
          </p:nvPr>
        </p:nvGraphicFramePr>
        <p:xfrm>
          <a:off x="1343472" y="1227525"/>
          <a:ext cx="9865095" cy="5297012"/>
        </p:xfrm>
        <a:graphic>
          <a:graphicData uri="http://schemas.openxmlformats.org/drawingml/2006/table">
            <a:tbl>
              <a:tblPr/>
              <a:tblGrid>
                <a:gridCol w="4891783">
                  <a:extLst>
                    <a:ext uri="{9D8B030D-6E8A-4147-A177-3AD203B41FA5}">
                      <a16:colId xmlns:a16="http://schemas.microsoft.com/office/drawing/2014/main" val="3327428619"/>
                    </a:ext>
                  </a:extLst>
                </a:gridCol>
                <a:gridCol w="1467535">
                  <a:extLst>
                    <a:ext uri="{9D8B030D-6E8A-4147-A177-3AD203B41FA5}">
                      <a16:colId xmlns:a16="http://schemas.microsoft.com/office/drawing/2014/main" val="1630804283"/>
                    </a:ext>
                  </a:extLst>
                </a:gridCol>
                <a:gridCol w="1793654">
                  <a:extLst>
                    <a:ext uri="{9D8B030D-6E8A-4147-A177-3AD203B41FA5}">
                      <a16:colId xmlns:a16="http://schemas.microsoft.com/office/drawing/2014/main" val="2682695784"/>
                    </a:ext>
                  </a:extLst>
                </a:gridCol>
                <a:gridCol w="1712123">
                  <a:extLst>
                    <a:ext uri="{9D8B030D-6E8A-4147-A177-3AD203B41FA5}">
                      <a16:colId xmlns:a16="http://schemas.microsoft.com/office/drawing/2014/main" val="2992557189"/>
                    </a:ext>
                  </a:extLst>
                </a:gridCol>
              </a:tblGrid>
              <a:tr h="17124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Наименование доходных источников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Уточненный план                             2022 года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Исполнение                        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 года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исполнения 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406712"/>
                  </a:ext>
                </a:extLst>
              </a:tr>
              <a:tr h="1780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плана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229514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НАЛОГОВЫЕ ДОХОДЫ, в том числе: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10 297,60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10 802,70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104,9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690023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Налог на доходы физических лиц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6 190,90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6 433,60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103,9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22923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Акцизы по подакцизным товарам (продукции)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3 010,70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3 252,70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108,0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021088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Налог на имущество физических лиц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340,1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104,3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906057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Земельный налог 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760,00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767,40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101,0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296433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Государственная пошлина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89,0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285317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НЕНАЛОГОВЫЕ ДОХОДЫ, в том числе: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11 953,40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11 691,30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97,8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383677"/>
                  </a:ext>
                </a:extLst>
              </a:tr>
              <a:tr h="38359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6 330,00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6 376,10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100,7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777366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Доходы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 сдачи в аренду имущества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1 881,10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1 905,60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101,3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378313"/>
                  </a:ext>
                </a:extLst>
              </a:tr>
              <a:tr h="187765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Прочие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доходы от использования имущества (плата за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найм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244,8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87,4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44609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3437,9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3 140,40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91,3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647286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Штрафы, санкции, возмещение ущерба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044293"/>
                  </a:ext>
                </a:extLst>
              </a:tr>
              <a:tr h="34934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ИТОГО НАЛОГОВЫЕ И НЕНАЛОГОВЫЕ ДОХОДЫ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22 251,00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22 494,00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101,1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04846"/>
                  </a:ext>
                </a:extLst>
              </a:tr>
              <a:tr h="34934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БЕЗВОЗМЕЗДНЫЕ ПОСТУПЛЕНИЯ, в том числе: 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44 750,80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44 743,30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88582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Дотации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16 957,30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16 957,30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35165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Субсидии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23 612,60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23605,1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074239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Субвенции 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303,1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303,1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905276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Иные межбюджетные трансферты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3 859,80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3 859,80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152406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Прочие безвозмездные поступления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18,00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18,00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079818"/>
                  </a:ext>
                </a:extLst>
              </a:tr>
              <a:tr h="17809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ВСЕГО ДОХОДОВ</a:t>
                      </a:r>
                    </a:p>
                  </a:txBody>
                  <a:tcPr marL="5888" marR="5888" marT="588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FA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67 001,80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FA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67 237,30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FA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100,4</a:t>
                      </a:r>
                    </a:p>
                  </a:txBody>
                  <a:tcPr marL="5888" marR="5888" marT="588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FA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6770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123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7000">
              <a:schemeClr val="bg2">
                <a:lumMod val="20000"/>
                <a:lumOff val="80000"/>
              </a:schemeClr>
            </a:gs>
            <a:gs pos="100000">
              <a:schemeClr val="bg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6263" y="181130"/>
            <a:ext cx="105396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Структура </a:t>
            </a:r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расходов </a:t>
            </a:r>
            <a:r>
              <a:rPr lang="ru-RU" sz="2000" i="1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бюджета </a:t>
            </a:r>
            <a:endParaRPr lang="ru-RU" sz="2000" i="1" dirty="0" smtClean="0">
              <a:solidFill>
                <a:schemeClr val="bg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Вознесенского </a:t>
            </a:r>
            <a:r>
              <a:rPr lang="ru-RU" sz="2000" i="1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городского поселения за 2022 </a:t>
            </a:r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год</a:t>
            </a:r>
            <a:endParaRPr lang="ru-RU" sz="1700" b="1" i="1" dirty="0" smtClean="0">
              <a:solidFill>
                <a:srgbClr val="4110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" y="0"/>
            <a:ext cx="1239277" cy="14127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" b="100000" l="7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62" y="2088433"/>
            <a:ext cx="4626623" cy="4082314"/>
          </a:xfrm>
          <a:prstGeom prst="rect">
            <a:avLst/>
          </a:prstGeom>
        </p:spPr>
      </p:pic>
      <p:sp>
        <p:nvSpPr>
          <p:cNvPr id="15" name="Блок-схема: узел 14"/>
          <p:cNvSpPr/>
          <p:nvPr/>
        </p:nvSpPr>
        <p:spPr>
          <a:xfrm>
            <a:off x="6084720" y="1169155"/>
            <a:ext cx="1297700" cy="1238782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530600" y="3676322"/>
            <a:ext cx="2191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бюджета</a:t>
            </a:r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6352" y="3955262"/>
            <a:ext cx="1468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67 376,7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348464" y="1001326"/>
            <a:ext cx="2059903" cy="543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0100 Общегосударственные вопросы – 11 114,3 </a:t>
            </a:r>
            <a:r>
              <a:rPr lang="ru-RU" sz="10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(16,5%)  </a:t>
            </a:r>
            <a:endParaRPr lang="ru-RU" sz="1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697643" y="2584816"/>
            <a:ext cx="2000432" cy="430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0200 Национальная оборона – 299,6 </a:t>
            </a:r>
            <a:r>
              <a:rPr lang="ru-RU" sz="10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(0,5%)</a:t>
            </a:r>
            <a:endParaRPr lang="ru-RU" sz="1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026461" y="4221088"/>
            <a:ext cx="2000432" cy="7527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0300 Национальная безопасность и правоохранительная деятельность – 213,7 </a:t>
            </a:r>
            <a:r>
              <a:rPr lang="ru-RU" sz="10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(0,3%)</a:t>
            </a:r>
            <a:endParaRPr lang="ru-RU" sz="1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695707" y="5851111"/>
            <a:ext cx="2000432" cy="4689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0400 Национальная экономика – 10 517,8 </a:t>
            </a:r>
            <a:r>
              <a:rPr lang="ru-RU" sz="10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(15,6%)</a:t>
            </a:r>
            <a:endParaRPr lang="ru-RU" sz="1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069185" y="5813474"/>
            <a:ext cx="2000432" cy="5012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0500 Жилищно-коммунальное хозяйство – 31 </a:t>
            </a:r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019,1 </a:t>
            </a:r>
            <a:r>
              <a:rPr lang="ru-RU" sz="10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46,0%)</a:t>
            </a:r>
            <a:endParaRPr lang="ru-RU" sz="1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15282" y="4221088"/>
            <a:ext cx="2000432" cy="655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0800 Культура и Кинематография – </a:t>
            </a:r>
          </a:p>
          <a:p>
            <a:pPr algn="ctr"/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10 229,4 </a:t>
            </a:r>
            <a:r>
              <a:rPr lang="ru-RU" sz="10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(15,2%)</a:t>
            </a:r>
            <a:endParaRPr lang="ru-RU" sz="1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15282" y="2590506"/>
            <a:ext cx="2000432" cy="419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Социальная политика – 632,8 </a:t>
            </a:r>
            <a:r>
              <a:rPr lang="ru-RU" sz="10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(0,9%)</a:t>
            </a:r>
            <a:endParaRPr lang="ru-RU" sz="1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Блок-схема: узел 25"/>
          <p:cNvSpPr/>
          <p:nvPr/>
        </p:nvSpPr>
        <p:spPr>
          <a:xfrm>
            <a:off x="3904091" y="1175836"/>
            <a:ext cx="1297700" cy="1238782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7778" y="1410406"/>
            <a:ext cx="935104" cy="9519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7" name="Прямоугольник 26"/>
          <p:cNvSpPr/>
          <p:nvPr/>
        </p:nvSpPr>
        <p:spPr>
          <a:xfrm>
            <a:off x="1917089" y="923573"/>
            <a:ext cx="2000432" cy="544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1100 Физическая культура и спорт  - 3 350,0 тыс. руб.</a:t>
            </a:r>
          </a:p>
          <a:p>
            <a:pPr algn="ctr"/>
            <a:r>
              <a:rPr lang="ru-RU" sz="1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(5,0%)</a:t>
            </a:r>
            <a:endParaRPr lang="ru-RU" sz="1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Блок-схема: узел 27"/>
          <p:cNvSpPr/>
          <p:nvPr/>
        </p:nvSpPr>
        <p:spPr>
          <a:xfrm>
            <a:off x="2552620" y="3951805"/>
            <a:ext cx="1297700" cy="1238782"/>
          </a:xfrm>
          <a:prstGeom prst="flowChartConnector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Блок-схема: узел 28"/>
          <p:cNvSpPr/>
          <p:nvPr/>
        </p:nvSpPr>
        <p:spPr>
          <a:xfrm>
            <a:off x="7417071" y="2200743"/>
            <a:ext cx="1297700" cy="1238782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Блок-схема: узел 29"/>
          <p:cNvSpPr/>
          <p:nvPr/>
        </p:nvSpPr>
        <p:spPr>
          <a:xfrm>
            <a:off x="7699831" y="4007500"/>
            <a:ext cx="1297700" cy="1238782"/>
          </a:xfrm>
          <a:prstGeom prst="flowChartConnector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Блок-схема: узел 30"/>
          <p:cNvSpPr/>
          <p:nvPr/>
        </p:nvSpPr>
        <p:spPr>
          <a:xfrm>
            <a:off x="6387849" y="5441121"/>
            <a:ext cx="1297700" cy="1238782"/>
          </a:xfrm>
          <a:prstGeom prst="flowChartConnector">
            <a:avLst/>
          </a:prstGeom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Блок-схема: узел 31"/>
          <p:cNvSpPr/>
          <p:nvPr/>
        </p:nvSpPr>
        <p:spPr>
          <a:xfrm>
            <a:off x="2546175" y="2213127"/>
            <a:ext cx="1297700" cy="1238782"/>
          </a:xfrm>
          <a:prstGeom prst="flowChartConnector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Блок-схема: узел 32"/>
          <p:cNvSpPr/>
          <p:nvPr/>
        </p:nvSpPr>
        <p:spPr>
          <a:xfrm>
            <a:off x="4079775" y="5450440"/>
            <a:ext cx="1297700" cy="1238782"/>
          </a:xfrm>
          <a:prstGeom prst="flowChartConnector">
            <a:avLst/>
          </a:prstGeom>
          <a:solidFill>
            <a:srgbClr val="4B8EBB"/>
          </a:solidFill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3175" y="4111208"/>
            <a:ext cx="1017104" cy="9680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6075" y="5467803"/>
            <a:ext cx="1037357" cy="9821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9"/>
          <a:srcRect r="12619"/>
          <a:stretch/>
        </p:blipFill>
        <p:spPr>
          <a:xfrm>
            <a:off x="7471856" y="2412655"/>
            <a:ext cx="1050385" cy="9228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4129" y="5488883"/>
            <a:ext cx="1088992" cy="9610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8309" y="4090212"/>
            <a:ext cx="1018868" cy="9224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2"/>
          <a:srcRect l="9051" r="10625"/>
          <a:stretch/>
        </p:blipFill>
        <p:spPr>
          <a:xfrm>
            <a:off x="2767722" y="2407937"/>
            <a:ext cx="1036939" cy="9877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3810" y="1408347"/>
            <a:ext cx="1022710" cy="9455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2009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theme/theme1.xml><?xml version="1.0" encoding="utf-8"?>
<a:theme xmlns:a="http://schemas.openxmlformats.org/drawingml/2006/main" name="Синие полосы 16 х 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092_TF03417271" id="{1368CD54-6E68-4BBF-9937-7C97D2EAA555}" vid="{6B86EDCE-2976-4EA4-BD4D-B4DF07438014}"/>
    </a:ext>
  </a:extLst>
</a:theme>
</file>

<file path=ppt/theme/theme2.xml><?xml version="1.0" encoding="utf-8"?>
<a:theme xmlns:a="http://schemas.openxmlformats.org/drawingml/2006/main" name="Тема Offic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Метро">
    <a:fillStyleLst>
      <a:solidFill>
        <a:schemeClr val="phClr"/>
      </a:solidFill>
      <a:gradFill rotWithShape="1">
        <a:gsLst>
          <a:gs pos="0">
            <a:schemeClr val="phClr">
              <a:tint val="25000"/>
              <a:satMod val="125000"/>
            </a:schemeClr>
          </a:gs>
          <a:gs pos="40000">
            <a:schemeClr val="phClr">
              <a:tint val="55000"/>
              <a:satMod val="130000"/>
            </a:schemeClr>
          </a:gs>
          <a:gs pos="50000">
            <a:schemeClr val="phClr">
              <a:tint val="59000"/>
              <a:satMod val="130000"/>
            </a:schemeClr>
          </a:gs>
          <a:gs pos="65000">
            <a:schemeClr val="phClr">
              <a:tint val="55000"/>
              <a:satMod val="130000"/>
            </a:schemeClr>
          </a:gs>
          <a:gs pos="100000">
            <a:schemeClr val="phClr">
              <a:tint val="20000"/>
              <a:satMod val="125000"/>
            </a:schemeClr>
          </a:gs>
        </a:gsLst>
        <a:lin ang="5400000" scaled="0"/>
      </a:gradFill>
      <a:gradFill rotWithShape="1">
        <a:gsLst>
          <a:gs pos="0">
            <a:schemeClr val="phClr">
              <a:tint val="48000"/>
              <a:satMod val="138000"/>
            </a:schemeClr>
          </a:gs>
          <a:gs pos="25000">
            <a:schemeClr val="phClr">
              <a:tint val="85000"/>
            </a:schemeClr>
          </a:gs>
          <a:gs pos="40000">
            <a:schemeClr val="phClr">
              <a:tint val="92000"/>
            </a:schemeClr>
          </a:gs>
          <a:gs pos="50000">
            <a:schemeClr val="phClr">
              <a:tint val="93000"/>
            </a:schemeClr>
          </a:gs>
          <a:gs pos="60000">
            <a:schemeClr val="phClr">
              <a:tint val="92000"/>
            </a:schemeClr>
          </a:gs>
          <a:gs pos="75000">
            <a:schemeClr val="phClr">
              <a:tint val="83000"/>
              <a:satMod val="108000"/>
            </a:schemeClr>
          </a:gs>
          <a:gs pos="100000">
            <a:schemeClr val="phClr">
              <a:tint val="48000"/>
              <a:satMod val="150000"/>
            </a:schemeClr>
          </a:gs>
        </a:gsLst>
        <a:lin ang="5400000" scaled="0"/>
      </a:gradFill>
    </a:fillStyleLst>
    <a:lnStyleLst>
      <a:ln w="120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alpha val="45000"/>
              <a:satMod val="120000"/>
            </a:schemeClr>
          </a:glow>
        </a:effectLst>
      </a:effectStyle>
      <a:effectStyle>
        <a:effectLst>
          <a:glow rad="63500">
            <a:schemeClr val="phClr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phClr">
              <a:tint val="70000"/>
            </a:schemeClr>
          </a:contourClr>
        </a:sp3d>
      </a:effectStyle>
      <a:effectStyle>
        <a:effectLst>
          <a:glow rad="101500">
            <a:schemeClr val="phClr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2400</TotalTime>
  <Words>1152</Words>
  <Application>Microsoft Office PowerPoint</Application>
  <PresentationFormat>Широкоэкранный</PresentationFormat>
  <Paragraphs>254</Paragraphs>
  <Slides>14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Arial Black</vt:lpstr>
      <vt:lpstr>Book Antiqua</vt:lpstr>
      <vt:lpstr>Calibri</vt:lpstr>
      <vt:lpstr>Corbel</vt:lpstr>
      <vt:lpstr>Euphemia</vt:lpstr>
      <vt:lpstr>Times New Roman</vt:lpstr>
      <vt:lpstr>Wingdings</vt:lpstr>
      <vt:lpstr>Синие полосы 16 х 9</vt:lpstr>
      <vt:lpstr>Бюджет для граждан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 бизнес-проекта</dc:title>
  <dc:creator>User</dc:creator>
  <cp:lastModifiedBy>user</cp:lastModifiedBy>
  <cp:revision>85</cp:revision>
  <dcterms:created xsi:type="dcterms:W3CDTF">2022-08-08T11:58:03Z</dcterms:created>
  <dcterms:modified xsi:type="dcterms:W3CDTF">2023-08-24T11:19:07Z</dcterms:modified>
</cp:coreProperties>
</file>